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notesMasterIdLst>
    <p:notesMasterId r:id="rId32"/>
  </p:notesMasterIdLst>
  <p:sldIdLst>
    <p:sldId id="297" r:id="rId2"/>
    <p:sldId id="298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81" r:id="rId17"/>
    <p:sldId id="282" r:id="rId18"/>
    <p:sldId id="283" r:id="rId19"/>
    <p:sldId id="284" r:id="rId20"/>
    <p:sldId id="285" r:id="rId21"/>
    <p:sldId id="286" r:id="rId22"/>
    <p:sldId id="287" r:id="rId23"/>
    <p:sldId id="288" r:id="rId24"/>
    <p:sldId id="289" r:id="rId25"/>
    <p:sldId id="290" r:id="rId26"/>
    <p:sldId id="291" r:id="rId27"/>
    <p:sldId id="292" r:id="rId28"/>
    <p:sldId id="293" r:id="rId29"/>
    <p:sldId id="294" r:id="rId30"/>
    <p:sldId id="295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2" y="4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hyperlink" Target="https://ru.wikipedia.org/wiki/McGraw-Hill" TargetMode="External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hyperlink" Target="https://ru.wikipedia.org/wiki/McGraw-Hill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485FF7-EA8A-4644-A75E-FEF2BB84BCB0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E50DD33-B7A3-4C72-99AE-53133296C4E4}">
      <dgm:prSet phldrT="[Текст]"/>
      <dgm:spPr/>
      <dgm:t>
        <a:bodyPr/>
        <a:lstStyle/>
        <a:p>
          <a:r>
            <a:rPr lang="ru-RU" dirty="0">
              <a:solidFill>
                <a:srgbClr val="7030A0"/>
              </a:solidFill>
            </a:rPr>
            <a:t>Независимая переменная </a:t>
          </a:r>
          <a:r>
            <a:rPr lang="ru-RU" dirty="0"/>
            <a:t>–фактор, который изменяется экспериментатором</a:t>
          </a:r>
        </a:p>
      </dgm:t>
    </dgm:pt>
    <dgm:pt modelId="{A5587E2E-6B4D-4441-B931-B1A52EA84545}" type="parTrans" cxnId="{4186D3FF-5C80-49D9-B529-391859018F2D}">
      <dgm:prSet/>
      <dgm:spPr/>
      <dgm:t>
        <a:bodyPr/>
        <a:lstStyle/>
        <a:p>
          <a:endParaRPr lang="ru-RU"/>
        </a:p>
      </dgm:t>
    </dgm:pt>
    <dgm:pt modelId="{3E228D9C-770C-4AA3-8153-CEBA71F66FB6}" type="sibTrans" cxnId="{4186D3FF-5C80-49D9-B529-391859018F2D}">
      <dgm:prSet/>
      <dgm:spPr/>
      <dgm:t>
        <a:bodyPr/>
        <a:lstStyle/>
        <a:p>
          <a:endParaRPr lang="ru-RU"/>
        </a:p>
      </dgm:t>
    </dgm:pt>
    <dgm:pt modelId="{AD6075EF-9A14-4B1A-BCF0-AD5EDD2BB1FE}">
      <dgm:prSet phldrT="[Текст]"/>
      <dgm:spPr/>
      <dgm:t>
        <a:bodyPr/>
        <a:lstStyle/>
        <a:p>
          <a:r>
            <a:rPr lang="ru-RU" dirty="0">
              <a:solidFill>
                <a:srgbClr val="FF0000"/>
              </a:solidFill>
            </a:rPr>
            <a:t>Зависимая переменная </a:t>
          </a:r>
          <a:r>
            <a:rPr lang="ru-RU" dirty="0"/>
            <a:t>– фактор, который изменяется под влиянием другого фактора </a:t>
          </a:r>
        </a:p>
      </dgm:t>
    </dgm:pt>
    <dgm:pt modelId="{75D488DC-BA59-4D36-A9C4-8FE493C8C0F1}" type="parTrans" cxnId="{6FE5E8BD-EB75-40F4-B7BE-72B36C142C06}">
      <dgm:prSet/>
      <dgm:spPr/>
      <dgm:t>
        <a:bodyPr/>
        <a:lstStyle/>
        <a:p>
          <a:endParaRPr lang="ru-RU"/>
        </a:p>
      </dgm:t>
    </dgm:pt>
    <dgm:pt modelId="{D782CEBB-A125-45C8-A0F8-6A5D21813EE8}" type="sibTrans" cxnId="{6FE5E8BD-EB75-40F4-B7BE-72B36C142C06}">
      <dgm:prSet/>
      <dgm:spPr/>
      <dgm:t>
        <a:bodyPr/>
        <a:lstStyle/>
        <a:p>
          <a:endParaRPr lang="ru-RU"/>
        </a:p>
      </dgm:t>
    </dgm:pt>
    <dgm:pt modelId="{D8BAC7CB-580F-44AA-AC90-3AE393058644}" type="pres">
      <dgm:prSet presAssocID="{80485FF7-EA8A-4644-A75E-FEF2BB84BCB0}" presName="diagram" presStyleCnt="0">
        <dgm:presLayoutVars>
          <dgm:dir/>
          <dgm:resizeHandles val="exact"/>
        </dgm:presLayoutVars>
      </dgm:prSet>
      <dgm:spPr/>
    </dgm:pt>
    <dgm:pt modelId="{1487995E-23C4-401D-9766-06EA00B0A618}" type="pres">
      <dgm:prSet presAssocID="{BE50DD33-B7A3-4C72-99AE-53133296C4E4}" presName="node" presStyleLbl="node1" presStyleIdx="0" presStyleCnt="2">
        <dgm:presLayoutVars>
          <dgm:bulletEnabled val="1"/>
        </dgm:presLayoutVars>
      </dgm:prSet>
      <dgm:spPr/>
    </dgm:pt>
    <dgm:pt modelId="{82FEA45E-5F0B-4CC0-9711-1ED37DD56144}" type="pres">
      <dgm:prSet presAssocID="{3E228D9C-770C-4AA3-8153-CEBA71F66FB6}" presName="sibTrans" presStyleCnt="0"/>
      <dgm:spPr/>
    </dgm:pt>
    <dgm:pt modelId="{4A8C5BFC-DAAA-408C-9AA2-3D82FF8A9354}" type="pres">
      <dgm:prSet presAssocID="{AD6075EF-9A14-4B1A-BCF0-AD5EDD2BB1FE}" presName="node" presStyleLbl="node1" presStyleIdx="1" presStyleCnt="2">
        <dgm:presLayoutVars>
          <dgm:bulletEnabled val="1"/>
        </dgm:presLayoutVars>
      </dgm:prSet>
      <dgm:spPr/>
    </dgm:pt>
  </dgm:ptLst>
  <dgm:cxnLst>
    <dgm:cxn modelId="{EB1E2E78-82A0-4F3C-B580-9F67BFABE400}" type="presOf" srcId="{BE50DD33-B7A3-4C72-99AE-53133296C4E4}" destId="{1487995E-23C4-401D-9766-06EA00B0A618}" srcOrd="0" destOrd="0" presId="urn:microsoft.com/office/officeart/2005/8/layout/default"/>
    <dgm:cxn modelId="{6FE5E8BD-EB75-40F4-B7BE-72B36C142C06}" srcId="{80485FF7-EA8A-4644-A75E-FEF2BB84BCB0}" destId="{AD6075EF-9A14-4B1A-BCF0-AD5EDD2BB1FE}" srcOrd="1" destOrd="0" parTransId="{75D488DC-BA59-4D36-A9C4-8FE493C8C0F1}" sibTransId="{D782CEBB-A125-45C8-A0F8-6A5D21813EE8}"/>
    <dgm:cxn modelId="{FF917EDB-ECF9-4BE9-9062-AF06E74DA885}" type="presOf" srcId="{AD6075EF-9A14-4B1A-BCF0-AD5EDD2BB1FE}" destId="{4A8C5BFC-DAAA-408C-9AA2-3D82FF8A9354}" srcOrd="0" destOrd="0" presId="urn:microsoft.com/office/officeart/2005/8/layout/default"/>
    <dgm:cxn modelId="{350072DD-CB2F-4626-9107-509BB8AD0A6E}" type="presOf" srcId="{80485FF7-EA8A-4644-A75E-FEF2BB84BCB0}" destId="{D8BAC7CB-580F-44AA-AC90-3AE393058644}" srcOrd="0" destOrd="0" presId="urn:microsoft.com/office/officeart/2005/8/layout/default"/>
    <dgm:cxn modelId="{4186D3FF-5C80-49D9-B529-391859018F2D}" srcId="{80485FF7-EA8A-4644-A75E-FEF2BB84BCB0}" destId="{BE50DD33-B7A3-4C72-99AE-53133296C4E4}" srcOrd="0" destOrd="0" parTransId="{A5587E2E-6B4D-4441-B931-B1A52EA84545}" sibTransId="{3E228D9C-770C-4AA3-8153-CEBA71F66FB6}"/>
    <dgm:cxn modelId="{FA6F9713-433E-45E0-BB59-51D5D1077FE6}" type="presParOf" srcId="{D8BAC7CB-580F-44AA-AC90-3AE393058644}" destId="{1487995E-23C4-401D-9766-06EA00B0A618}" srcOrd="0" destOrd="0" presId="urn:microsoft.com/office/officeart/2005/8/layout/default"/>
    <dgm:cxn modelId="{62EEBE1E-B1B8-4B9C-A379-5810A04F89B1}" type="presParOf" srcId="{D8BAC7CB-580F-44AA-AC90-3AE393058644}" destId="{82FEA45E-5F0B-4CC0-9711-1ED37DD56144}" srcOrd="1" destOrd="0" presId="urn:microsoft.com/office/officeart/2005/8/layout/default"/>
    <dgm:cxn modelId="{279F2438-7B61-4FA4-896B-24F6CAAAEF5C}" type="presParOf" srcId="{D8BAC7CB-580F-44AA-AC90-3AE393058644}" destId="{4A8C5BFC-DAAA-408C-9AA2-3D82FF8A9354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088CD23-5508-4CBC-A1FE-FA68B07AD619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153FB373-841F-4334-A9F0-6D011753A815}">
      <dgm:prSet phldrT="[Текст]" custT="1"/>
      <dgm:spPr/>
      <dgm:t>
        <a:bodyPr/>
        <a:lstStyle/>
        <a:p>
          <a:pPr algn="ctr"/>
          <a:r>
            <a:rPr lang="ru-RU" sz="2800" b="1" dirty="0">
              <a:solidFill>
                <a:srgbClr val="FFFF00"/>
              </a:solidFill>
            </a:rPr>
            <a:t>1968</a:t>
          </a:r>
          <a:r>
            <a:rPr lang="ru-RU" sz="1300" dirty="0"/>
            <a:t> </a:t>
          </a:r>
        </a:p>
        <a:p>
          <a:pPr algn="ctr"/>
          <a:r>
            <a:rPr lang="kk-KZ" sz="1300" dirty="0"/>
            <a:t>Студенты социологи Чикагского университета</a:t>
          </a:r>
          <a:endParaRPr lang="ru-RU" sz="1300" dirty="0"/>
        </a:p>
        <a:p>
          <a:pPr algn="ctr"/>
          <a:r>
            <a:rPr lang="ru-RU" sz="1300" dirty="0" err="1"/>
            <a:t>Норман</a:t>
          </a:r>
          <a:r>
            <a:rPr lang="ru-RU" sz="1300" dirty="0"/>
            <a:t> </a:t>
          </a:r>
          <a:r>
            <a:rPr lang="ru-RU" sz="1300" dirty="0" err="1"/>
            <a:t>Най</a:t>
          </a:r>
          <a:r>
            <a:rPr lang="ru-RU" sz="1300" dirty="0"/>
            <a:t>, </a:t>
          </a:r>
        </a:p>
        <a:p>
          <a:pPr algn="ctr"/>
          <a:r>
            <a:rPr lang="ru-RU" sz="1300" dirty="0" err="1"/>
            <a:t>Хелди</a:t>
          </a:r>
          <a:r>
            <a:rPr lang="ru-RU" sz="1300" dirty="0"/>
            <a:t> Хал, </a:t>
          </a:r>
        </a:p>
        <a:p>
          <a:pPr algn="ctr"/>
          <a:r>
            <a:rPr lang="ru-RU" sz="1300" dirty="0"/>
            <a:t>Дейл </a:t>
          </a:r>
          <a:r>
            <a:rPr lang="ru-RU" sz="1300" dirty="0" err="1"/>
            <a:t>Бент</a:t>
          </a:r>
          <a:endParaRPr lang="ru-RU" sz="1300" dirty="0"/>
        </a:p>
        <a:p>
          <a:pPr algn="ctr"/>
          <a:r>
            <a:rPr lang="ru-RU" sz="1300" dirty="0"/>
            <a:t>Первая версия</a:t>
          </a:r>
        </a:p>
      </dgm:t>
    </dgm:pt>
    <dgm:pt modelId="{D1DB0109-4D13-4736-9132-9B388DB1809F}" type="parTrans" cxnId="{1F2EE276-5440-4F23-8046-0A4511FD9E84}">
      <dgm:prSet/>
      <dgm:spPr/>
      <dgm:t>
        <a:bodyPr/>
        <a:lstStyle/>
        <a:p>
          <a:endParaRPr lang="ru-RU"/>
        </a:p>
      </dgm:t>
    </dgm:pt>
    <dgm:pt modelId="{A0A03C0F-6619-42CE-92EF-50312811F0CC}" type="sibTrans" cxnId="{1F2EE276-5440-4F23-8046-0A4511FD9E84}">
      <dgm:prSet/>
      <dgm:spPr/>
      <dgm:t>
        <a:bodyPr/>
        <a:lstStyle/>
        <a:p>
          <a:endParaRPr lang="ru-RU"/>
        </a:p>
      </dgm:t>
    </dgm:pt>
    <dgm:pt modelId="{D8D2314A-4A7B-4759-A0C3-3ABA99D01EC3}">
      <dgm:prSet phldrT="[Текст]"/>
      <dgm:spPr/>
      <dgm:t>
        <a:bodyPr/>
        <a:lstStyle/>
        <a:p>
          <a:r>
            <a:rPr lang="ru-RU" dirty="0"/>
            <a:t>Чикагский университет</a:t>
          </a:r>
        </a:p>
        <a:p>
          <a:r>
            <a:rPr lang="ru-RU" dirty="0"/>
            <a:t>Первое руководство 1970 </a:t>
          </a:r>
        </a:p>
        <a:p>
          <a:r>
            <a:rPr lang="ru-RU" dirty="0" err="1">
              <a:hlinkClick xmlns:r="http://schemas.openxmlformats.org/officeDocument/2006/relationships" r:id="rId1" tooltip="McGraw-Hill"/>
            </a:rPr>
            <a:t>McGraw-Hill</a:t>
          </a:r>
          <a:r>
            <a:rPr lang="ru-RU" dirty="0"/>
            <a:t>  </a:t>
          </a:r>
        </a:p>
      </dgm:t>
    </dgm:pt>
    <dgm:pt modelId="{D46BF1F5-F5FF-41AB-9E5E-F4919A303915}" type="parTrans" cxnId="{87840D82-EFA9-4898-BDC7-CECBBED41923}">
      <dgm:prSet/>
      <dgm:spPr/>
      <dgm:t>
        <a:bodyPr/>
        <a:lstStyle/>
        <a:p>
          <a:endParaRPr lang="ru-RU"/>
        </a:p>
      </dgm:t>
    </dgm:pt>
    <dgm:pt modelId="{3A80A96D-1C24-40A5-866E-F231C8A541AB}" type="sibTrans" cxnId="{87840D82-EFA9-4898-BDC7-CECBBED41923}">
      <dgm:prSet/>
      <dgm:spPr/>
      <dgm:t>
        <a:bodyPr/>
        <a:lstStyle/>
        <a:p>
          <a:endParaRPr lang="ru-RU"/>
        </a:p>
      </dgm:t>
    </dgm:pt>
    <dgm:pt modelId="{1FCD8918-9F6B-48FA-BA73-6709A88C7BA2}">
      <dgm:prSet phldrT="[Текст]" custT="1"/>
      <dgm:spPr/>
      <dgm:t>
        <a:bodyPr/>
        <a:lstStyle/>
        <a:p>
          <a:r>
            <a:rPr lang="ru-RU" sz="3600" b="1" dirty="0">
              <a:solidFill>
                <a:srgbClr val="FFFF00"/>
              </a:solidFill>
            </a:rPr>
            <a:t>1975 </a:t>
          </a:r>
          <a:endParaRPr lang="en-US" sz="3600" b="1" dirty="0">
            <a:solidFill>
              <a:srgbClr val="FFFF00"/>
            </a:solidFill>
          </a:endParaRPr>
        </a:p>
        <a:p>
          <a:r>
            <a:rPr lang="en-US" sz="1700" dirty="0"/>
            <a:t>SPSS Inc</a:t>
          </a:r>
          <a:endParaRPr lang="ru-RU" sz="1700" dirty="0"/>
        </a:p>
      </dgm:t>
    </dgm:pt>
    <dgm:pt modelId="{C8B7B973-9FB7-44E5-8A43-9D59BD34C9B3}" type="parTrans" cxnId="{E44528EA-E238-4CFF-B880-51C8A076F5C8}">
      <dgm:prSet/>
      <dgm:spPr/>
      <dgm:t>
        <a:bodyPr/>
        <a:lstStyle/>
        <a:p>
          <a:endParaRPr lang="ru-RU"/>
        </a:p>
      </dgm:t>
    </dgm:pt>
    <dgm:pt modelId="{7D29317E-4BB5-4D1D-B9F6-56E6BF53002C}" type="sibTrans" cxnId="{E44528EA-E238-4CFF-B880-51C8A076F5C8}">
      <dgm:prSet/>
      <dgm:spPr/>
      <dgm:t>
        <a:bodyPr/>
        <a:lstStyle/>
        <a:p>
          <a:endParaRPr lang="ru-RU"/>
        </a:p>
      </dgm:t>
    </dgm:pt>
    <dgm:pt modelId="{E14DE90E-DCEF-4881-9007-92BBEC1BADAC}">
      <dgm:prSet phldrT="[Текст]" custT="1"/>
      <dgm:spPr/>
      <dgm:t>
        <a:bodyPr/>
        <a:lstStyle/>
        <a:p>
          <a:pPr algn="l"/>
          <a:endParaRPr lang="ru-RU" sz="1300" dirty="0"/>
        </a:p>
      </dgm:t>
    </dgm:pt>
    <dgm:pt modelId="{789F8C76-F535-4070-87FE-1DC458B92A10}" type="parTrans" cxnId="{04A1B882-E426-4DCC-8C95-BC6A9027F27B}">
      <dgm:prSet/>
      <dgm:spPr/>
      <dgm:t>
        <a:bodyPr/>
        <a:lstStyle/>
        <a:p>
          <a:endParaRPr lang="ru-RU"/>
        </a:p>
      </dgm:t>
    </dgm:pt>
    <dgm:pt modelId="{D7FFB808-25F6-4490-BC06-0724101331E9}" type="sibTrans" cxnId="{04A1B882-E426-4DCC-8C95-BC6A9027F27B}">
      <dgm:prSet/>
      <dgm:spPr/>
      <dgm:t>
        <a:bodyPr/>
        <a:lstStyle/>
        <a:p>
          <a:endParaRPr lang="ru-RU"/>
        </a:p>
      </dgm:t>
    </dgm:pt>
    <dgm:pt modelId="{952170D2-DE3B-4091-A99E-A46349CD0954}">
      <dgm:prSet phldrT="[Текст]" custT="1"/>
      <dgm:spPr/>
      <dgm:t>
        <a:bodyPr/>
        <a:lstStyle/>
        <a:p>
          <a:r>
            <a:rPr lang="en-US" sz="3600" b="1" dirty="0">
              <a:solidFill>
                <a:srgbClr val="FFFF00"/>
              </a:solidFill>
            </a:rPr>
            <a:t>2009</a:t>
          </a:r>
          <a:r>
            <a:rPr lang="en-US" sz="3600" dirty="0">
              <a:solidFill>
                <a:srgbClr val="FFFF00"/>
              </a:solidFill>
            </a:rPr>
            <a:t> </a:t>
          </a:r>
        </a:p>
        <a:p>
          <a:r>
            <a:rPr lang="kk-KZ" sz="1700" dirty="0"/>
            <a:t>куплена </a:t>
          </a:r>
          <a:r>
            <a:rPr lang="en-US" sz="1700" dirty="0"/>
            <a:t>IBM</a:t>
          </a:r>
        </a:p>
        <a:p>
          <a:r>
            <a:rPr lang="ru-RU" sz="1700" dirty="0"/>
            <a:t>PASW </a:t>
          </a:r>
          <a:r>
            <a:rPr lang="ru-RU" sz="1700" dirty="0" err="1"/>
            <a:t>Statistics</a:t>
          </a:r>
          <a:r>
            <a:rPr lang="ru-RU" sz="1700" dirty="0"/>
            <a:t> (</a:t>
          </a:r>
          <a:r>
            <a:rPr lang="ru-RU" sz="1700" dirty="0" err="1"/>
            <a:t>PredictiveAnalyticsSoftWare</a:t>
          </a:r>
          <a:r>
            <a:rPr lang="en-US" sz="1700" dirty="0"/>
            <a:t>)</a:t>
          </a:r>
        </a:p>
        <a:p>
          <a:r>
            <a:rPr lang="lt-LT" sz="1700" b="0" i="0" dirty="0"/>
            <a:t>IBM SPSS Statisics</a:t>
          </a:r>
          <a:endParaRPr lang="ru-RU" sz="1700" dirty="0"/>
        </a:p>
      </dgm:t>
    </dgm:pt>
    <dgm:pt modelId="{764C752B-626C-4CAF-92D1-44DAE58E1FE8}" type="parTrans" cxnId="{13228F53-BF21-4DEB-935D-696CCEF6D37C}">
      <dgm:prSet/>
      <dgm:spPr/>
      <dgm:t>
        <a:bodyPr/>
        <a:lstStyle/>
        <a:p>
          <a:endParaRPr lang="ru-RU"/>
        </a:p>
      </dgm:t>
    </dgm:pt>
    <dgm:pt modelId="{791AD443-CC1C-4FDA-91C5-81BCD922B62A}" type="sibTrans" cxnId="{13228F53-BF21-4DEB-935D-696CCEF6D37C}">
      <dgm:prSet/>
      <dgm:spPr/>
      <dgm:t>
        <a:bodyPr/>
        <a:lstStyle/>
        <a:p>
          <a:endParaRPr lang="ru-RU"/>
        </a:p>
      </dgm:t>
    </dgm:pt>
    <dgm:pt modelId="{1A1E4931-623F-425D-9DA6-8781D920F235}" type="pres">
      <dgm:prSet presAssocID="{C088CD23-5508-4CBC-A1FE-FA68B07AD619}" presName="CompostProcess" presStyleCnt="0">
        <dgm:presLayoutVars>
          <dgm:dir/>
          <dgm:resizeHandles val="exact"/>
        </dgm:presLayoutVars>
      </dgm:prSet>
      <dgm:spPr/>
    </dgm:pt>
    <dgm:pt modelId="{803530F5-6E45-463E-96C5-F8F60D58DCB8}" type="pres">
      <dgm:prSet presAssocID="{C088CD23-5508-4CBC-A1FE-FA68B07AD619}" presName="arrow" presStyleLbl="bgShp" presStyleIdx="0" presStyleCnt="1"/>
      <dgm:spPr/>
    </dgm:pt>
    <dgm:pt modelId="{86A29031-9E98-406C-B8C6-0B0A26C066D7}" type="pres">
      <dgm:prSet presAssocID="{C088CD23-5508-4CBC-A1FE-FA68B07AD619}" presName="linearProcess" presStyleCnt="0"/>
      <dgm:spPr/>
    </dgm:pt>
    <dgm:pt modelId="{6BD9860A-D7A2-4D9D-9866-387A22FF4F17}" type="pres">
      <dgm:prSet presAssocID="{153FB373-841F-4334-A9F0-6D011753A815}" presName="textNode" presStyleLbl="node1" presStyleIdx="0" presStyleCnt="4" custScaleY="136124">
        <dgm:presLayoutVars>
          <dgm:bulletEnabled val="1"/>
        </dgm:presLayoutVars>
      </dgm:prSet>
      <dgm:spPr/>
    </dgm:pt>
    <dgm:pt modelId="{C7308893-ABCD-4CC5-89E9-E67826BEC8DA}" type="pres">
      <dgm:prSet presAssocID="{A0A03C0F-6619-42CE-92EF-50312811F0CC}" presName="sibTrans" presStyleCnt="0"/>
      <dgm:spPr/>
    </dgm:pt>
    <dgm:pt modelId="{E587F2EB-352E-4E37-BDA8-90ACB4719AEB}" type="pres">
      <dgm:prSet presAssocID="{D8D2314A-4A7B-4759-A0C3-3ABA99D01EC3}" presName="textNode" presStyleLbl="node1" presStyleIdx="1" presStyleCnt="4">
        <dgm:presLayoutVars>
          <dgm:bulletEnabled val="1"/>
        </dgm:presLayoutVars>
      </dgm:prSet>
      <dgm:spPr/>
    </dgm:pt>
    <dgm:pt modelId="{56868DAE-755A-4E69-A6B9-4C2CA916DAC2}" type="pres">
      <dgm:prSet presAssocID="{3A80A96D-1C24-40A5-866E-F231C8A541AB}" presName="sibTrans" presStyleCnt="0"/>
      <dgm:spPr/>
    </dgm:pt>
    <dgm:pt modelId="{3B29E2BC-F022-41A5-98DB-4F882BDC452A}" type="pres">
      <dgm:prSet presAssocID="{1FCD8918-9F6B-48FA-BA73-6709A88C7BA2}" presName="textNode" presStyleLbl="node1" presStyleIdx="2" presStyleCnt="4">
        <dgm:presLayoutVars>
          <dgm:bulletEnabled val="1"/>
        </dgm:presLayoutVars>
      </dgm:prSet>
      <dgm:spPr/>
    </dgm:pt>
    <dgm:pt modelId="{681F5E43-D0B8-4FB9-B09A-3663141772E3}" type="pres">
      <dgm:prSet presAssocID="{7D29317E-4BB5-4D1D-B9F6-56E6BF53002C}" presName="sibTrans" presStyleCnt="0"/>
      <dgm:spPr/>
    </dgm:pt>
    <dgm:pt modelId="{DEA7EB89-7ACA-47C1-839C-EF1ADA47A449}" type="pres">
      <dgm:prSet presAssocID="{952170D2-DE3B-4091-A99E-A46349CD0954}" presName="textNode" presStyleLbl="node1" presStyleIdx="3" presStyleCnt="4" custScaleY="157840">
        <dgm:presLayoutVars>
          <dgm:bulletEnabled val="1"/>
        </dgm:presLayoutVars>
      </dgm:prSet>
      <dgm:spPr/>
    </dgm:pt>
  </dgm:ptLst>
  <dgm:cxnLst>
    <dgm:cxn modelId="{DE959315-9DC6-4881-BA35-5D21B373D3B9}" type="presOf" srcId="{E14DE90E-DCEF-4881-9007-92BBEC1BADAC}" destId="{6BD9860A-D7A2-4D9D-9866-387A22FF4F17}" srcOrd="0" destOrd="1" presId="urn:microsoft.com/office/officeart/2005/8/layout/hProcess9"/>
    <dgm:cxn modelId="{E7C86369-2A68-49B8-A748-5EB429A62B61}" type="presOf" srcId="{D8D2314A-4A7B-4759-A0C3-3ABA99D01EC3}" destId="{E587F2EB-352E-4E37-BDA8-90ACB4719AEB}" srcOrd="0" destOrd="0" presId="urn:microsoft.com/office/officeart/2005/8/layout/hProcess9"/>
    <dgm:cxn modelId="{13228F53-BF21-4DEB-935D-696CCEF6D37C}" srcId="{C088CD23-5508-4CBC-A1FE-FA68B07AD619}" destId="{952170D2-DE3B-4091-A99E-A46349CD0954}" srcOrd="3" destOrd="0" parTransId="{764C752B-626C-4CAF-92D1-44DAE58E1FE8}" sibTransId="{791AD443-CC1C-4FDA-91C5-81BCD922B62A}"/>
    <dgm:cxn modelId="{1F2EE276-5440-4F23-8046-0A4511FD9E84}" srcId="{C088CD23-5508-4CBC-A1FE-FA68B07AD619}" destId="{153FB373-841F-4334-A9F0-6D011753A815}" srcOrd="0" destOrd="0" parTransId="{D1DB0109-4D13-4736-9132-9B388DB1809F}" sibTransId="{A0A03C0F-6619-42CE-92EF-50312811F0CC}"/>
    <dgm:cxn modelId="{87840D82-EFA9-4898-BDC7-CECBBED41923}" srcId="{C088CD23-5508-4CBC-A1FE-FA68B07AD619}" destId="{D8D2314A-4A7B-4759-A0C3-3ABA99D01EC3}" srcOrd="1" destOrd="0" parTransId="{D46BF1F5-F5FF-41AB-9E5E-F4919A303915}" sibTransId="{3A80A96D-1C24-40A5-866E-F231C8A541AB}"/>
    <dgm:cxn modelId="{04A1B882-E426-4DCC-8C95-BC6A9027F27B}" srcId="{153FB373-841F-4334-A9F0-6D011753A815}" destId="{E14DE90E-DCEF-4881-9007-92BBEC1BADAC}" srcOrd="0" destOrd="0" parTransId="{789F8C76-F535-4070-87FE-1DC458B92A10}" sibTransId="{D7FFB808-25F6-4490-BC06-0724101331E9}"/>
    <dgm:cxn modelId="{0E91C495-9457-4C8F-9903-32398EBD996E}" type="presOf" srcId="{153FB373-841F-4334-A9F0-6D011753A815}" destId="{6BD9860A-D7A2-4D9D-9866-387A22FF4F17}" srcOrd="0" destOrd="0" presId="urn:microsoft.com/office/officeart/2005/8/layout/hProcess9"/>
    <dgm:cxn modelId="{02FDC6B6-6E6F-4415-921D-95BE7DE8382A}" type="presOf" srcId="{952170D2-DE3B-4091-A99E-A46349CD0954}" destId="{DEA7EB89-7ACA-47C1-839C-EF1ADA47A449}" srcOrd="0" destOrd="0" presId="urn:microsoft.com/office/officeart/2005/8/layout/hProcess9"/>
    <dgm:cxn modelId="{8049A3BD-CA4B-49CC-8177-27AC6D237147}" type="presOf" srcId="{1FCD8918-9F6B-48FA-BA73-6709A88C7BA2}" destId="{3B29E2BC-F022-41A5-98DB-4F882BDC452A}" srcOrd="0" destOrd="0" presId="urn:microsoft.com/office/officeart/2005/8/layout/hProcess9"/>
    <dgm:cxn modelId="{763289CC-0588-473E-8F74-C02857121BDD}" type="presOf" srcId="{C088CD23-5508-4CBC-A1FE-FA68B07AD619}" destId="{1A1E4931-623F-425D-9DA6-8781D920F235}" srcOrd="0" destOrd="0" presId="urn:microsoft.com/office/officeart/2005/8/layout/hProcess9"/>
    <dgm:cxn modelId="{E44528EA-E238-4CFF-B880-51C8A076F5C8}" srcId="{C088CD23-5508-4CBC-A1FE-FA68B07AD619}" destId="{1FCD8918-9F6B-48FA-BA73-6709A88C7BA2}" srcOrd="2" destOrd="0" parTransId="{C8B7B973-9FB7-44E5-8A43-9D59BD34C9B3}" sibTransId="{7D29317E-4BB5-4D1D-B9F6-56E6BF53002C}"/>
    <dgm:cxn modelId="{2E38940B-E6CB-40A7-94F6-ABF3D2F7BA48}" type="presParOf" srcId="{1A1E4931-623F-425D-9DA6-8781D920F235}" destId="{803530F5-6E45-463E-96C5-F8F60D58DCB8}" srcOrd="0" destOrd="0" presId="urn:microsoft.com/office/officeart/2005/8/layout/hProcess9"/>
    <dgm:cxn modelId="{432385C3-4D5F-41C2-A164-21EC5B57C146}" type="presParOf" srcId="{1A1E4931-623F-425D-9DA6-8781D920F235}" destId="{86A29031-9E98-406C-B8C6-0B0A26C066D7}" srcOrd="1" destOrd="0" presId="urn:microsoft.com/office/officeart/2005/8/layout/hProcess9"/>
    <dgm:cxn modelId="{987F8353-2293-4D41-9C0B-977FBC118F77}" type="presParOf" srcId="{86A29031-9E98-406C-B8C6-0B0A26C066D7}" destId="{6BD9860A-D7A2-4D9D-9866-387A22FF4F17}" srcOrd="0" destOrd="0" presId="urn:microsoft.com/office/officeart/2005/8/layout/hProcess9"/>
    <dgm:cxn modelId="{C4ECF882-57C1-4EBB-A854-87EF6C072B3E}" type="presParOf" srcId="{86A29031-9E98-406C-B8C6-0B0A26C066D7}" destId="{C7308893-ABCD-4CC5-89E9-E67826BEC8DA}" srcOrd="1" destOrd="0" presId="urn:microsoft.com/office/officeart/2005/8/layout/hProcess9"/>
    <dgm:cxn modelId="{91C24B1B-62FB-420D-8C50-5194C46F54A3}" type="presParOf" srcId="{86A29031-9E98-406C-B8C6-0B0A26C066D7}" destId="{E587F2EB-352E-4E37-BDA8-90ACB4719AEB}" srcOrd="2" destOrd="0" presId="urn:microsoft.com/office/officeart/2005/8/layout/hProcess9"/>
    <dgm:cxn modelId="{D2A7434C-6F47-4F36-AE4D-500AFA625A5C}" type="presParOf" srcId="{86A29031-9E98-406C-B8C6-0B0A26C066D7}" destId="{56868DAE-755A-4E69-A6B9-4C2CA916DAC2}" srcOrd="3" destOrd="0" presId="urn:microsoft.com/office/officeart/2005/8/layout/hProcess9"/>
    <dgm:cxn modelId="{F0755416-8A6C-4D3C-846F-A0B1A4CBE932}" type="presParOf" srcId="{86A29031-9E98-406C-B8C6-0B0A26C066D7}" destId="{3B29E2BC-F022-41A5-98DB-4F882BDC452A}" srcOrd="4" destOrd="0" presId="urn:microsoft.com/office/officeart/2005/8/layout/hProcess9"/>
    <dgm:cxn modelId="{1738A045-A3D7-4643-9B7E-789B536980B0}" type="presParOf" srcId="{86A29031-9E98-406C-B8C6-0B0A26C066D7}" destId="{681F5E43-D0B8-4FB9-B09A-3663141772E3}" srcOrd="5" destOrd="0" presId="urn:microsoft.com/office/officeart/2005/8/layout/hProcess9"/>
    <dgm:cxn modelId="{86341102-A494-404D-AFA1-187175C8C1AC}" type="presParOf" srcId="{86A29031-9E98-406C-B8C6-0B0A26C066D7}" destId="{DEA7EB89-7ACA-47C1-839C-EF1ADA47A449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91CD6EB-34D6-4328-9778-C451F96993F8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F9B82E8A-0CA0-40CE-A0C1-507A389A8440}">
      <dgm:prSet phldrT="[Текст]"/>
      <dgm:spPr/>
      <dgm:t>
        <a:bodyPr/>
        <a:lstStyle/>
        <a:p>
          <a:r>
            <a:rPr lang="ru-RU" dirty="0"/>
            <a:t>1985 году для </a:t>
          </a:r>
          <a:r>
            <a:rPr lang="en-US" dirty="0"/>
            <a:t>Mac</a:t>
          </a:r>
          <a:endParaRPr lang="ru-RU" dirty="0"/>
        </a:p>
      </dgm:t>
    </dgm:pt>
    <dgm:pt modelId="{9AC65249-8D70-4954-B6CD-9F31E900BB59}" type="parTrans" cxnId="{122B2916-5E85-4BDD-9FA6-8FD7B64738E3}">
      <dgm:prSet/>
      <dgm:spPr/>
      <dgm:t>
        <a:bodyPr/>
        <a:lstStyle/>
        <a:p>
          <a:endParaRPr lang="ru-RU"/>
        </a:p>
      </dgm:t>
    </dgm:pt>
    <dgm:pt modelId="{C6A65E6B-3406-41DF-B2A2-A361B0239E2F}" type="sibTrans" cxnId="{122B2916-5E85-4BDD-9FA6-8FD7B64738E3}">
      <dgm:prSet/>
      <dgm:spPr/>
      <dgm:t>
        <a:bodyPr/>
        <a:lstStyle/>
        <a:p>
          <a:endParaRPr lang="ru-RU"/>
        </a:p>
      </dgm:t>
    </dgm:pt>
    <dgm:pt modelId="{86F1D7B0-2484-475C-BE83-08E51656D4A7}">
      <dgm:prSet phldrT="[Текст]"/>
      <dgm:spPr/>
      <dgm:t>
        <a:bodyPr/>
        <a:lstStyle/>
        <a:p>
          <a:r>
            <a:rPr lang="en-US" dirty="0"/>
            <a:t>1987 </a:t>
          </a:r>
          <a:r>
            <a:rPr lang="kk-KZ" dirty="0"/>
            <a:t>для </a:t>
          </a:r>
          <a:r>
            <a:rPr lang="en-US" dirty="0"/>
            <a:t>Windows</a:t>
          </a:r>
          <a:endParaRPr lang="ru-RU" dirty="0"/>
        </a:p>
      </dgm:t>
    </dgm:pt>
    <dgm:pt modelId="{52E8CBA3-9BCF-4EC6-A93A-DD07510A3500}" type="parTrans" cxnId="{6911D6B0-399D-4979-8FC0-58DC390313A0}">
      <dgm:prSet/>
      <dgm:spPr/>
      <dgm:t>
        <a:bodyPr/>
        <a:lstStyle/>
        <a:p>
          <a:endParaRPr lang="ru-RU"/>
        </a:p>
      </dgm:t>
    </dgm:pt>
    <dgm:pt modelId="{3CF4C39D-2C0F-408D-A0DB-54D9C23B26E6}" type="sibTrans" cxnId="{6911D6B0-399D-4979-8FC0-58DC390313A0}">
      <dgm:prSet/>
      <dgm:spPr/>
      <dgm:t>
        <a:bodyPr/>
        <a:lstStyle/>
        <a:p>
          <a:endParaRPr lang="ru-RU"/>
        </a:p>
      </dgm:t>
    </dgm:pt>
    <dgm:pt modelId="{F119A647-C3E6-4BAE-8940-57C12806C181}">
      <dgm:prSet phldrT="[Текст]"/>
      <dgm:spPr/>
      <dgm:t>
        <a:bodyPr/>
        <a:lstStyle/>
        <a:p>
          <a:r>
            <a:rPr lang="en-US" dirty="0"/>
            <a:t>…</a:t>
          </a:r>
          <a:endParaRPr lang="ru-RU" dirty="0"/>
        </a:p>
      </dgm:t>
    </dgm:pt>
    <dgm:pt modelId="{422E09D2-077D-4212-9EC3-F2FCB93B35F7}" type="parTrans" cxnId="{AB9B0BB1-B2CC-4B2A-9539-5C9463CF6E2B}">
      <dgm:prSet/>
      <dgm:spPr/>
      <dgm:t>
        <a:bodyPr/>
        <a:lstStyle/>
        <a:p>
          <a:endParaRPr lang="ru-RU"/>
        </a:p>
      </dgm:t>
    </dgm:pt>
    <dgm:pt modelId="{68911E5B-D930-4F19-9DC2-E977C874B0D5}" type="sibTrans" cxnId="{AB9B0BB1-B2CC-4B2A-9539-5C9463CF6E2B}">
      <dgm:prSet/>
      <dgm:spPr/>
      <dgm:t>
        <a:bodyPr/>
        <a:lstStyle/>
        <a:p>
          <a:endParaRPr lang="ru-RU"/>
        </a:p>
      </dgm:t>
    </dgm:pt>
    <dgm:pt modelId="{43B92AA1-FE21-476F-921F-22BF8DDB302A}" type="pres">
      <dgm:prSet presAssocID="{391CD6EB-34D6-4328-9778-C451F96993F8}" presName="Name0" presStyleCnt="0">
        <dgm:presLayoutVars>
          <dgm:dir/>
          <dgm:animLvl val="lvl"/>
          <dgm:resizeHandles val="exact"/>
        </dgm:presLayoutVars>
      </dgm:prSet>
      <dgm:spPr/>
    </dgm:pt>
    <dgm:pt modelId="{B47476E1-0889-493C-93E8-A5780A076CEC}" type="pres">
      <dgm:prSet presAssocID="{F9B82E8A-0CA0-40CE-A0C1-507A389A8440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07660A79-23AB-4FD9-A296-03A173218B5D}" type="pres">
      <dgm:prSet presAssocID="{C6A65E6B-3406-41DF-B2A2-A361B0239E2F}" presName="parTxOnlySpace" presStyleCnt="0"/>
      <dgm:spPr/>
    </dgm:pt>
    <dgm:pt modelId="{5AD45A41-EF13-4EEA-88F9-14E32B358DD0}" type="pres">
      <dgm:prSet presAssocID="{86F1D7B0-2484-475C-BE83-08E51656D4A7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7C16768E-ED00-47E7-BC9C-EAF2842E5075}" type="pres">
      <dgm:prSet presAssocID="{3CF4C39D-2C0F-408D-A0DB-54D9C23B26E6}" presName="parTxOnlySpace" presStyleCnt="0"/>
      <dgm:spPr/>
    </dgm:pt>
    <dgm:pt modelId="{E0B72451-BCEE-4556-BFA3-DD34D6EAB6FE}" type="pres">
      <dgm:prSet presAssocID="{F119A647-C3E6-4BAE-8940-57C12806C181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66380713-82D2-4E82-B4D2-C0A62DE3E1D7}" type="presOf" srcId="{F119A647-C3E6-4BAE-8940-57C12806C181}" destId="{E0B72451-BCEE-4556-BFA3-DD34D6EAB6FE}" srcOrd="0" destOrd="0" presId="urn:microsoft.com/office/officeart/2005/8/layout/chevron1"/>
    <dgm:cxn modelId="{D37F1B14-BBC3-4539-A16F-3FA7A81AD350}" type="presOf" srcId="{86F1D7B0-2484-475C-BE83-08E51656D4A7}" destId="{5AD45A41-EF13-4EEA-88F9-14E32B358DD0}" srcOrd="0" destOrd="0" presId="urn:microsoft.com/office/officeart/2005/8/layout/chevron1"/>
    <dgm:cxn modelId="{122B2916-5E85-4BDD-9FA6-8FD7B64738E3}" srcId="{391CD6EB-34D6-4328-9778-C451F96993F8}" destId="{F9B82E8A-0CA0-40CE-A0C1-507A389A8440}" srcOrd="0" destOrd="0" parTransId="{9AC65249-8D70-4954-B6CD-9F31E900BB59}" sibTransId="{C6A65E6B-3406-41DF-B2A2-A361B0239E2F}"/>
    <dgm:cxn modelId="{7EA5EA23-641F-49EC-98C7-35E6BA31A3AC}" type="presOf" srcId="{391CD6EB-34D6-4328-9778-C451F96993F8}" destId="{43B92AA1-FE21-476F-921F-22BF8DDB302A}" srcOrd="0" destOrd="0" presId="urn:microsoft.com/office/officeart/2005/8/layout/chevron1"/>
    <dgm:cxn modelId="{D51E2126-AA36-4DDD-B763-74995C2BFF98}" type="presOf" srcId="{F9B82E8A-0CA0-40CE-A0C1-507A389A8440}" destId="{B47476E1-0889-493C-93E8-A5780A076CEC}" srcOrd="0" destOrd="0" presId="urn:microsoft.com/office/officeart/2005/8/layout/chevron1"/>
    <dgm:cxn modelId="{6911D6B0-399D-4979-8FC0-58DC390313A0}" srcId="{391CD6EB-34D6-4328-9778-C451F96993F8}" destId="{86F1D7B0-2484-475C-BE83-08E51656D4A7}" srcOrd="1" destOrd="0" parTransId="{52E8CBA3-9BCF-4EC6-A93A-DD07510A3500}" sibTransId="{3CF4C39D-2C0F-408D-A0DB-54D9C23B26E6}"/>
    <dgm:cxn modelId="{AB9B0BB1-B2CC-4B2A-9539-5C9463CF6E2B}" srcId="{391CD6EB-34D6-4328-9778-C451F96993F8}" destId="{F119A647-C3E6-4BAE-8940-57C12806C181}" srcOrd="2" destOrd="0" parTransId="{422E09D2-077D-4212-9EC3-F2FCB93B35F7}" sibTransId="{68911E5B-D930-4F19-9DC2-E977C874B0D5}"/>
    <dgm:cxn modelId="{9A6849F7-A6CE-49E4-9DF2-D782CD3BFEBA}" type="presParOf" srcId="{43B92AA1-FE21-476F-921F-22BF8DDB302A}" destId="{B47476E1-0889-493C-93E8-A5780A076CEC}" srcOrd="0" destOrd="0" presId="urn:microsoft.com/office/officeart/2005/8/layout/chevron1"/>
    <dgm:cxn modelId="{E04CF613-4EF9-434F-B49A-0E0F08DBBD46}" type="presParOf" srcId="{43B92AA1-FE21-476F-921F-22BF8DDB302A}" destId="{07660A79-23AB-4FD9-A296-03A173218B5D}" srcOrd="1" destOrd="0" presId="urn:microsoft.com/office/officeart/2005/8/layout/chevron1"/>
    <dgm:cxn modelId="{9D764A96-831A-4EE6-91DE-C30835B691AD}" type="presParOf" srcId="{43B92AA1-FE21-476F-921F-22BF8DDB302A}" destId="{5AD45A41-EF13-4EEA-88F9-14E32B358DD0}" srcOrd="2" destOrd="0" presId="urn:microsoft.com/office/officeart/2005/8/layout/chevron1"/>
    <dgm:cxn modelId="{6E9DA102-BE5F-440F-B303-5F87E08B6B9E}" type="presParOf" srcId="{43B92AA1-FE21-476F-921F-22BF8DDB302A}" destId="{7C16768E-ED00-47E7-BC9C-EAF2842E5075}" srcOrd="3" destOrd="0" presId="urn:microsoft.com/office/officeart/2005/8/layout/chevron1"/>
    <dgm:cxn modelId="{074DF82F-CBA0-4521-A42F-9E96BF89648E}" type="presParOf" srcId="{43B92AA1-FE21-476F-921F-22BF8DDB302A}" destId="{E0B72451-BCEE-4556-BFA3-DD34D6EAB6FE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87995E-23C4-401D-9766-06EA00B0A618}">
      <dsp:nvSpPr>
        <dsp:cNvPr id="0" name=""/>
        <dsp:cNvSpPr/>
      </dsp:nvSpPr>
      <dsp:spPr>
        <a:xfrm>
          <a:off x="1186" y="199051"/>
          <a:ext cx="4627566" cy="27765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500" kern="1200" dirty="0">
              <a:solidFill>
                <a:srgbClr val="7030A0"/>
              </a:solidFill>
            </a:rPr>
            <a:t>Независимая переменная </a:t>
          </a:r>
          <a:r>
            <a:rPr lang="ru-RU" sz="3500" kern="1200" dirty="0"/>
            <a:t>–фактор, который изменяется экспериментатором</a:t>
          </a:r>
        </a:p>
      </dsp:txBody>
      <dsp:txXfrm>
        <a:off x="1186" y="199051"/>
        <a:ext cx="4627566" cy="2776539"/>
      </dsp:txXfrm>
    </dsp:sp>
    <dsp:sp modelId="{4A8C5BFC-DAAA-408C-9AA2-3D82FF8A9354}">
      <dsp:nvSpPr>
        <dsp:cNvPr id="0" name=""/>
        <dsp:cNvSpPr/>
      </dsp:nvSpPr>
      <dsp:spPr>
        <a:xfrm>
          <a:off x="5091509" y="199051"/>
          <a:ext cx="4627566" cy="27765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500" kern="1200" dirty="0">
              <a:solidFill>
                <a:srgbClr val="FF0000"/>
              </a:solidFill>
            </a:rPr>
            <a:t>Зависимая переменная </a:t>
          </a:r>
          <a:r>
            <a:rPr lang="ru-RU" sz="3500" kern="1200" dirty="0"/>
            <a:t>– фактор, который изменяется под влиянием другого фактора </a:t>
          </a:r>
        </a:p>
      </dsp:txBody>
      <dsp:txXfrm>
        <a:off x="5091509" y="199051"/>
        <a:ext cx="4627566" cy="277653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3530F5-6E45-463E-96C5-F8F60D58DCB8}">
      <dsp:nvSpPr>
        <dsp:cNvPr id="0" name=""/>
        <dsp:cNvSpPr/>
      </dsp:nvSpPr>
      <dsp:spPr>
        <a:xfrm>
          <a:off x="611504" y="0"/>
          <a:ext cx="6930390" cy="44958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D9860A-D7A2-4D9D-9866-387A22FF4F17}">
      <dsp:nvSpPr>
        <dsp:cNvPr id="0" name=""/>
        <dsp:cNvSpPr/>
      </dsp:nvSpPr>
      <dsp:spPr>
        <a:xfrm>
          <a:off x="4080" y="1023927"/>
          <a:ext cx="1962708" cy="24479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>
              <a:solidFill>
                <a:srgbClr val="FFFF00"/>
              </a:solidFill>
            </a:rPr>
            <a:t>1968</a:t>
          </a:r>
          <a:r>
            <a:rPr lang="ru-RU" sz="1300" kern="1200" dirty="0"/>
            <a:t> 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300" kern="1200" dirty="0"/>
            <a:t>Студенты социологи Чикагского университета</a:t>
          </a:r>
          <a:endParaRPr lang="ru-RU" sz="1300" kern="1200" dirty="0"/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kern="1200" dirty="0" err="1"/>
            <a:t>Норман</a:t>
          </a:r>
          <a:r>
            <a:rPr lang="ru-RU" sz="1300" kern="1200" dirty="0"/>
            <a:t> </a:t>
          </a:r>
          <a:r>
            <a:rPr lang="ru-RU" sz="1300" kern="1200" dirty="0" err="1"/>
            <a:t>Най</a:t>
          </a:r>
          <a:r>
            <a:rPr lang="ru-RU" sz="1300" kern="1200" dirty="0"/>
            <a:t>, 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kern="1200" dirty="0" err="1"/>
            <a:t>Хелди</a:t>
          </a:r>
          <a:r>
            <a:rPr lang="ru-RU" sz="1300" kern="1200" dirty="0"/>
            <a:t> Хал, 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kern="1200" dirty="0"/>
            <a:t>Дейл </a:t>
          </a:r>
          <a:r>
            <a:rPr lang="ru-RU" sz="1300" kern="1200" dirty="0" err="1"/>
            <a:t>Бент</a:t>
          </a:r>
          <a:endParaRPr lang="ru-RU" sz="1300" kern="1200" dirty="0"/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kern="1200" dirty="0"/>
            <a:t>Первая версия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u-RU" sz="1300" kern="1200" dirty="0"/>
        </a:p>
      </dsp:txBody>
      <dsp:txXfrm>
        <a:off x="99892" y="1119739"/>
        <a:ext cx="1771084" cy="2256321"/>
      </dsp:txXfrm>
    </dsp:sp>
    <dsp:sp modelId="{E587F2EB-352E-4E37-BDA8-90ACB4719AEB}">
      <dsp:nvSpPr>
        <dsp:cNvPr id="0" name=""/>
        <dsp:cNvSpPr/>
      </dsp:nvSpPr>
      <dsp:spPr>
        <a:xfrm>
          <a:off x="2064924" y="1348740"/>
          <a:ext cx="1962708" cy="1798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Чикагский университет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Первое руководство 1970 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 err="1">
              <a:hlinkClick xmlns:r="http://schemas.openxmlformats.org/officeDocument/2006/relationships" r:id="rId1" tooltip="McGraw-Hill"/>
            </a:rPr>
            <a:t>McGraw-Hill</a:t>
          </a:r>
          <a:r>
            <a:rPr lang="ru-RU" sz="1700" kern="1200" dirty="0"/>
            <a:t>  </a:t>
          </a:r>
        </a:p>
      </dsp:txBody>
      <dsp:txXfrm>
        <a:off x="2152711" y="1436527"/>
        <a:ext cx="1787134" cy="1622746"/>
      </dsp:txXfrm>
    </dsp:sp>
    <dsp:sp modelId="{3B29E2BC-F022-41A5-98DB-4F882BDC452A}">
      <dsp:nvSpPr>
        <dsp:cNvPr id="0" name=""/>
        <dsp:cNvSpPr/>
      </dsp:nvSpPr>
      <dsp:spPr>
        <a:xfrm>
          <a:off x="4125767" y="1348740"/>
          <a:ext cx="1962708" cy="1798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b="1" kern="1200" dirty="0">
              <a:solidFill>
                <a:srgbClr val="FFFF00"/>
              </a:solidFill>
            </a:rPr>
            <a:t>1975 </a:t>
          </a:r>
          <a:endParaRPr lang="en-US" sz="3600" b="1" kern="1200" dirty="0">
            <a:solidFill>
              <a:srgbClr val="FFFF00"/>
            </a:solidFill>
          </a:endParaRP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SPSS Inc</a:t>
          </a:r>
          <a:endParaRPr lang="ru-RU" sz="1700" kern="1200" dirty="0"/>
        </a:p>
      </dsp:txBody>
      <dsp:txXfrm>
        <a:off x="4213554" y="1436527"/>
        <a:ext cx="1787134" cy="1622746"/>
      </dsp:txXfrm>
    </dsp:sp>
    <dsp:sp modelId="{DEA7EB89-7ACA-47C1-839C-EF1ADA47A449}">
      <dsp:nvSpPr>
        <dsp:cNvPr id="0" name=""/>
        <dsp:cNvSpPr/>
      </dsp:nvSpPr>
      <dsp:spPr>
        <a:xfrm>
          <a:off x="6186611" y="828665"/>
          <a:ext cx="1962708" cy="28384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>
              <a:solidFill>
                <a:srgbClr val="FFFF00"/>
              </a:solidFill>
            </a:rPr>
            <a:t>2009</a:t>
          </a:r>
          <a:r>
            <a:rPr lang="en-US" sz="3600" kern="1200" dirty="0">
              <a:solidFill>
                <a:srgbClr val="FFFF00"/>
              </a:solidFill>
            </a:rPr>
            <a:t> </a:t>
          </a: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700" kern="1200" dirty="0"/>
            <a:t>куплена </a:t>
          </a:r>
          <a:r>
            <a:rPr lang="en-US" sz="1700" kern="1200" dirty="0"/>
            <a:t>IBM</a:t>
          </a: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PASW </a:t>
          </a:r>
          <a:r>
            <a:rPr lang="ru-RU" sz="1700" kern="1200" dirty="0" err="1"/>
            <a:t>Statistics</a:t>
          </a:r>
          <a:r>
            <a:rPr lang="ru-RU" sz="1700" kern="1200" dirty="0"/>
            <a:t> (</a:t>
          </a:r>
          <a:r>
            <a:rPr lang="ru-RU" sz="1700" kern="1200" dirty="0" err="1"/>
            <a:t>PredictiveAnalyticsSoftWare</a:t>
          </a:r>
          <a:r>
            <a:rPr lang="en-US" sz="1700" kern="1200" dirty="0"/>
            <a:t>)</a:t>
          </a: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700" b="0" i="0" kern="1200" dirty="0"/>
            <a:t>IBM SPSS Statisics</a:t>
          </a:r>
          <a:endParaRPr lang="ru-RU" sz="1700" kern="1200" dirty="0"/>
        </a:p>
      </dsp:txBody>
      <dsp:txXfrm>
        <a:off x="6282423" y="924477"/>
        <a:ext cx="1771084" cy="264684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7476E1-0889-493C-93E8-A5780A076CEC}">
      <dsp:nvSpPr>
        <dsp:cNvPr id="0" name=""/>
        <dsp:cNvSpPr/>
      </dsp:nvSpPr>
      <dsp:spPr>
        <a:xfrm>
          <a:off x="1785" y="366512"/>
          <a:ext cx="2175867" cy="87034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011" tIns="29337" rIns="29337" bIns="29337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 dirty="0"/>
            <a:t>1985 году для </a:t>
          </a:r>
          <a:r>
            <a:rPr lang="en-US" sz="2200" kern="1200" dirty="0"/>
            <a:t>Mac</a:t>
          </a:r>
          <a:endParaRPr lang="ru-RU" sz="2200" kern="1200" dirty="0"/>
        </a:p>
      </dsp:txBody>
      <dsp:txXfrm>
        <a:off x="436958" y="366512"/>
        <a:ext cx="1305521" cy="870346"/>
      </dsp:txXfrm>
    </dsp:sp>
    <dsp:sp modelId="{5AD45A41-EF13-4EEA-88F9-14E32B358DD0}">
      <dsp:nvSpPr>
        <dsp:cNvPr id="0" name=""/>
        <dsp:cNvSpPr/>
      </dsp:nvSpPr>
      <dsp:spPr>
        <a:xfrm>
          <a:off x="1960066" y="366512"/>
          <a:ext cx="2175867" cy="87034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011" tIns="29337" rIns="29337" bIns="29337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1987 </a:t>
          </a:r>
          <a:r>
            <a:rPr lang="kk-KZ" sz="2200" kern="1200" dirty="0"/>
            <a:t>для </a:t>
          </a:r>
          <a:r>
            <a:rPr lang="en-US" sz="2200" kern="1200" dirty="0"/>
            <a:t>Windows</a:t>
          </a:r>
          <a:endParaRPr lang="ru-RU" sz="2200" kern="1200" dirty="0"/>
        </a:p>
      </dsp:txBody>
      <dsp:txXfrm>
        <a:off x="2395239" y="366512"/>
        <a:ext cx="1305521" cy="870346"/>
      </dsp:txXfrm>
    </dsp:sp>
    <dsp:sp modelId="{E0B72451-BCEE-4556-BFA3-DD34D6EAB6FE}">
      <dsp:nvSpPr>
        <dsp:cNvPr id="0" name=""/>
        <dsp:cNvSpPr/>
      </dsp:nvSpPr>
      <dsp:spPr>
        <a:xfrm>
          <a:off x="3918346" y="366512"/>
          <a:ext cx="2175867" cy="87034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011" tIns="29337" rIns="29337" bIns="29337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…</a:t>
          </a:r>
          <a:endParaRPr lang="ru-RU" sz="2200" kern="1200" dirty="0"/>
        </a:p>
      </dsp:txBody>
      <dsp:txXfrm>
        <a:off x="4353519" y="366512"/>
        <a:ext cx="1305521" cy="8703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KZ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FE4E8A-93AE-4F15-B276-47848234E435}" type="datetimeFigureOut">
              <a:rPr lang="ru-KZ" smtClean="0"/>
              <a:t>31.08.2025</a:t>
            </a:fld>
            <a:endParaRPr lang="ru-KZ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KZ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K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56B10-76BB-4127-80D6-781AC024CC11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8082860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6C34EA-7AC9-413F-812E-F1E05B05DE0C}" type="slidenum">
              <a:rPr lang="ru-RU" smtClean="0"/>
              <a:pPr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829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5898F52-2787-4BA2-BBBC-9395E9F86D50}" type="datetimeFigureOut">
              <a:rPr lang="en-US" smtClean="0"/>
              <a:pPr/>
              <a:t>8/31/2025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82767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pPr/>
              <a:t>8/31/2025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718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pPr/>
              <a:t>8/31/2025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0779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pPr/>
              <a:t>8/31/2025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265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pPr/>
              <a:t>8/31/2025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62859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pPr/>
              <a:t>8/31/2025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169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pPr/>
              <a:t>8/31/2025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797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pPr/>
              <a:t>8/31/2025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582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pPr/>
              <a:t>8/31/2025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991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pPr/>
              <a:t>8/31/2025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362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pPr/>
              <a:t>8/31/2025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2537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5898F52-2787-4BA2-BBBC-9395E9F86D50}" type="datetimeFigureOut">
              <a:rPr lang="en-US" smtClean="0"/>
              <a:pPr/>
              <a:t>8/31/2025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C8B8A27-DF03-4546-BA93-21C967D57E5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6105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ze_ZzjNJw9Y&amp;t=71s&amp;ab_channel=statisticmethod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Mac_OS" TargetMode="External"/><Relationship Id="rId13" Type="http://schemas.openxmlformats.org/officeDocument/2006/relationships/diagramLayout" Target="../diagrams/layout3.xml"/><Relationship Id="rId3" Type="http://schemas.openxmlformats.org/officeDocument/2006/relationships/hyperlink" Target="https://ru.wikipedia.org/wiki/%D0%9A%D0%BE%D0%BC%D0%BF%D1%8C%D1%8E%D1%82%D0%B5%D1%80%D0%BD%D0%B0%D1%8F_%D0%BF%D1%80%D0%BE%D0%B3%D1%80%D0%B0%D0%BC%D0%BC%D0%B0" TargetMode="External"/><Relationship Id="rId7" Type="http://schemas.openxmlformats.org/officeDocument/2006/relationships/hyperlink" Target="https://ru.wikipedia.org/wiki/Windows_NT" TargetMode="External"/><Relationship Id="rId12" Type="http://schemas.openxmlformats.org/officeDocument/2006/relationships/diagramData" Target="../diagrams/data3.xml"/><Relationship Id="rId2" Type="http://schemas.openxmlformats.org/officeDocument/2006/relationships/hyperlink" Target="https://ru.wikipedia.org/wiki/Microsoft_Office" TargetMode="Externa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Microsoft_Windows" TargetMode="External"/><Relationship Id="rId11" Type="http://schemas.openxmlformats.org/officeDocument/2006/relationships/hyperlink" Target="https://ru.wikipedia.org/wiki/Windows_Phone" TargetMode="External"/><Relationship Id="rId5" Type="http://schemas.openxmlformats.org/officeDocument/2006/relationships/hyperlink" Target="https://ru.wikipedia.org/wiki/Microsoft" TargetMode="External"/><Relationship Id="rId15" Type="http://schemas.openxmlformats.org/officeDocument/2006/relationships/diagramColors" Target="../diagrams/colors3.xml"/><Relationship Id="rId10" Type="http://schemas.openxmlformats.org/officeDocument/2006/relationships/hyperlink" Target="https://ru.wikipedia.org/wiki/IOS" TargetMode="External"/><Relationship Id="rId4" Type="http://schemas.openxmlformats.org/officeDocument/2006/relationships/hyperlink" Target="https://ru.wikipedia.org/wiki/%D0%AD%D0%BB%D0%B5%D0%BA%D1%82%D1%80%D0%BE%D0%BD%D0%BD%D0%B0%D1%8F_%D1%82%D0%B0%D0%B1%D0%BB%D0%B8%D1%86%D0%B0" TargetMode="External"/><Relationship Id="rId9" Type="http://schemas.openxmlformats.org/officeDocument/2006/relationships/hyperlink" Target="https://ru.wikipedia.org/wiki/Android" TargetMode="External"/><Relationship Id="rId14" Type="http://schemas.openxmlformats.org/officeDocument/2006/relationships/diagramQuickStyle" Target="../diagrams/quickStyl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ze_ZzjNJw9Y&amp;t=71s&amp;ab_channel=statisticmethod" TargetMode="External"/><Relationship Id="rId2" Type="http://schemas.openxmlformats.org/officeDocument/2006/relationships/hyperlink" Target="https://ru.coursera.org/lecture/matematicheskiye-metody-v-psikhologii/vidieo-1-1-istorichieskii-ekskurs-chast-1-cvNdE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40D94F-A67B-17DA-6AAE-182BC6A206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6D2A5E-17E9-0C3E-85CE-CFE30E7DE9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29119" y="3317332"/>
            <a:ext cx="3332825" cy="3022507"/>
          </a:xfrm>
        </p:spPr>
        <p:txBody>
          <a:bodyPr anchor="b">
            <a:normAutofit/>
          </a:bodyPr>
          <a:lstStyle/>
          <a:p>
            <a:r>
              <a:rPr lang="ru-RU" sz="4100" b="1" cap="none" dirty="0">
                <a:solidFill>
                  <a:srgbClr val="00B050"/>
                </a:solidFill>
              </a:rPr>
              <a:t>Лекция 8</a:t>
            </a:r>
            <a:br>
              <a:rPr lang="ru-RU" sz="4100" cap="none" dirty="0"/>
            </a:br>
            <a:br>
              <a:rPr lang="ru-RU" sz="4100" cap="none" dirty="0">
                <a:solidFill>
                  <a:srgbClr val="0070C0"/>
                </a:solidFill>
              </a:rPr>
            </a:br>
            <a:endParaRPr lang="ru-KZ" sz="4100" dirty="0">
              <a:solidFill>
                <a:srgbClr val="0070C0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9908235-85B5-0C65-04B0-3DCC0C9FF5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3611" y="4499779"/>
            <a:ext cx="5370974" cy="2440728"/>
          </a:xfrm>
        </p:spPr>
        <p:txBody>
          <a:bodyPr anchor="t">
            <a:normAutofit lnSpcReduction="10000"/>
          </a:bodyPr>
          <a:lstStyle/>
          <a:p>
            <a:pPr algn="r"/>
            <a:r>
              <a:rPr lang="ru-RU" sz="3200" dirty="0">
                <a:solidFill>
                  <a:srgbClr val="00B0F0"/>
                </a:solidFill>
              </a:rPr>
              <a:t>Психологическое измерение. </a:t>
            </a:r>
          </a:p>
          <a:p>
            <a:pPr algn="r"/>
            <a:r>
              <a:rPr lang="ru-RU" sz="3200" dirty="0">
                <a:solidFill>
                  <a:srgbClr val="00B0F0"/>
                </a:solidFill>
              </a:rPr>
              <a:t>Шкалы измерения</a:t>
            </a:r>
            <a:r>
              <a:rPr lang="kk-KZ" sz="3200" dirty="0">
                <a:solidFill>
                  <a:srgbClr val="00B0F0"/>
                </a:solidFill>
              </a:rPr>
              <a:t>. </a:t>
            </a:r>
            <a:br>
              <a:rPr lang="kk-KZ" sz="3200" dirty="0">
                <a:solidFill>
                  <a:srgbClr val="00B0F0"/>
                </a:solidFill>
              </a:rPr>
            </a:br>
            <a:r>
              <a:rPr lang="ru-RU" sz="3200" dirty="0">
                <a:solidFill>
                  <a:srgbClr val="00B0F0"/>
                </a:solidFill>
              </a:rPr>
              <a:t>Меры центральной тенденции</a:t>
            </a:r>
          </a:p>
          <a:p>
            <a:pPr algn="r"/>
            <a:r>
              <a:rPr lang="en-US" sz="3200" dirty="0" err="1">
                <a:solidFill>
                  <a:srgbClr val="00B0F0"/>
                </a:solidFill>
              </a:rPr>
              <a:t>Exel</a:t>
            </a:r>
            <a:r>
              <a:rPr lang="en-US" sz="3200" dirty="0">
                <a:solidFill>
                  <a:srgbClr val="00B0F0"/>
                </a:solidFill>
              </a:rPr>
              <a:t> </a:t>
            </a:r>
            <a:r>
              <a:rPr lang="kk-KZ" sz="3200" dirty="0">
                <a:solidFill>
                  <a:srgbClr val="00B0F0"/>
                </a:solidFill>
              </a:rPr>
              <a:t>и </a:t>
            </a:r>
            <a:r>
              <a:rPr lang="en-US" sz="3200">
                <a:solidFill>
                  <a:srgbClr val="00B0F0"/>
                </a:solidFill>
              </a:rPr>
              <a:t>SPSS</a:t>
            </a:r>
            <a:endParaRPr lang="ru-KZ" sz="3200" dirty="0">
              <a:solidFill>
                <a:srgbClr val="00B0F0"/>
              </a:solidFill>
            </a:endParaRPr>
          </a:p>
        </p:txBody>
      </p:sp>
      <p:pic>
        <p:nvPicPr>
          <p:cNvPr id="14" name="Picture 3" descr="Абстрактная женетик Concept">
            <a:extLst>
              <a:ext uri="{FF2B5EF4-FFF2-40B4-BE49-F238E27FC236}">
                <a16:creationId xmlns:a16="http://schemas.microsoft.com/office/drawing/2014/main" id="{A3E46FE3-1C0D-7B49-37F6-A1AD9927BD2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300" r="6380"/>
          <a:stretch/>
        </p:blipFill>
        <p:spPr>
          <a:xfrm>
            <a:off x="10363200" y="4610063"/>
            <a:ext cx="1828800" cy="2248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785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/>
              <a:t>Шкала отношений</a:t>
            </a:r>
            <a:r>
              <a:rPr lang="ru-RU" dirty="0"/>
              <a:t>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Шкала равных отношений</a:t>
            </a:r>
            <a:r>
              <a:rPr lang="ru-RU" dirty="0"/>
              <a:t> - это шкала, классифицирующая объекты или субъектов пропорционально степени выраженности измеряемого свойства. </a:t>
            </a:r>
          </a:p>
          <a:p>
            <a:r>
              <a:rPr lang="ru-RU" dirty="0"/>
              <a:t>В шкалах отношений классы обозначаются числами, которые пропорциональны друг другу: 2 так относится к 4, как 4 к 8. Это предполагает наличие абсолютной нулевой точки отсчета. </a:t>
            </a:r>
          </a:p>
        </p:txBody>
      </p:sp>
    </p:spTree>
    <p:extLst>
      <p:ext uri="{BB962C8B-B14F-4D97-AF65-F5344CB8AC3E}">
        <p14:creationId xmlns:p14="http://schemas.microsoft.com/office/powerpoint/2010/main" val="28100691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/>
              <a:t>Шкала отношений</a:t>
            </a:r>
            <a:r>
              <a:rPr lang="ru-RU" dirty="0"/>
              <a:t>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Шкала равных отношений</a:t>
            </a:r>
            <a:r>
              <a:rPr lang="ru-RU" dirty="0"/>
              <a:t> - это шкала, классифицирующая объекты или субъектов пропорционально степени выраженности измеряемого свойства. </a:t>
            </a:r>
          </a:p>
          <a:p>
            <a:r>
              <a:rPr lang="ru-RU" dirty="0"/>
              <a:t>В шкалах отношений классы обозначаются числами, которые пропорциональны друг другу: 2 так относится к 4, как 4 к 8. Это предполагает наличие абсолютной нулевой точки отсчета. </a:t>
            </a:r>
          </a:p>
          <a:p>
            <a:endParaRPr lang="ru-RU" dirty="0"/>
          </a:p>
          <a:p>
            <a:r>
              <a:rPr lang="en-US" dirty="0">
                <a:hlinkClick r:id="rId2"/>
              </a:rPr>
              <a:t>https://www.youtube.com/watch?v=ze_ZzjNJw9Y&amp;t=71s&amp;ab_channel=statisticmethod</a:t>
            </a:r>
            <a:r>
              <a:rPr lang="ru-RU" dirty="0"/>
              <a:t>  3:45  15:37</a:t>
            </a:r>
          </a:p>
        </p:txBody>
      </p:sp>
    </p:spTree>
    <p:extLst>
      <p:ext uri="{BB962C8B-B14F-4D97-AF65-F5344CB8AC3E}">
        <p14:creationId xmlns:p14="http://schemas.microsoft.com/office/powerpoint/2010/main" val="37063116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6864" y="519090"/>
            <a:ext cx="10984611" cy="1285326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7030A0"/>
                </a:solidFill>
              </a:rPr>
              <a:t>Меры центральной тенденции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816864" y="1893194"/>
            <a:ext cx="11183792" cy="4750516"/>
          </a:xfrm>
        </p:spPr>
        <p:txBody>
          <a:bodyPr>
            <a:normAutofit/>
          </a:bodyPr>
          <a:lstStyle/>
          <a:p>
            <a:r>
              <a:rPr lang="ru-RU" b="1" dirty="0"/>
              <a:t>Признаки и переменные – </a:t>
            </a:r>
            <a:r>
              <a:rPr lang="ru-RU" dirty="0"/>
              <a:t>это измеряемые психологические явления</a:t>
            </a:r>
          </a:p>
          <a:p>
            <a:endParaRPr lang="ru-RU" dirty="0"/>
          </a:p>
          <a:p>
            <a:pPr marL="0" indent="0">
              <a:buNone/>
            </a:pPr>
            <a:r>
              <a:rPr lang="ru-RU" dirty="0"/>
              <a:t>Примеры: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время решения задачи,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уровень </a:t>
            </a:r>
            <a:r>
              <a:rPr lang="ru-RU" dirty="0" err="1"/>
              <a:t>стрессоустойчивости</a:t>
            </a:r>
            <a:r>
              <a:rPr lang="ru-RU" dirty="0"/>
              <a:t>, тревожности,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количество допущенных ошибок,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показатель эмоциональной лабильности,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показатель интеллектуальной лабильности,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показатель социометрического статуса и множество других переменных</a:t>
            </a:r>
          </a:p>
          <a:p>
            <a:pPr>
              <a:buFont typeface="Wingdings" panose="05000000000000000000" pitchFamily="2" charset="2"/>
              <a:buChar char="q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27534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024128" y="1256044"/>
            <a:ext cx="9720073" cy="5413316"/>
          </a:xfrm>
        </p:spPr>
        <p:txBody>
          <a:bodyPr>
            <a:normAutofit lnSpcReduction="10000"/>
          </a:bodyPr>
          <a:lstStyle/>
          <a:p>
            <a:r>
              <a:rPr lang="ru-RU" sz="2800" b="1" dirty="0">
                <a:solidFill>
                  <a:srgbClr val="0070C0"/>
                </a:solidFill>
              </a:rPr>
              <a:t>Мера центральной тенденции </a:t>
            </a:r>
            <a:r>
              <a:rPr lang="ru-RU" sz="2800" dirty="0">
                <a:solidFill>
                  <a:srgbClr val="0070C0"/>
                </a:solidFill>
              </a:rPr>
              <a:t>(</a:t>
            </a:r>
            <a:r>
              <a:rPr lang="en-US" sz="2800" dirty="0">
                <a:solidFill>
                  <a:srgbClr val="0070C0"/>
                </a:solidFill>
              </a:rPr>
              <a:t>Central Tendency</a:t>
            </a:r>
            <a:r>
              <a:rPr lang="ru-RU" sz="2800" dirty="0">
                <a:solidFill>
                  <a:srgbClr val="0070C0"/>
                </a:solidFill>
              </a:rPr>
              <a:t>) – это число, характеризующее выборку по уровню выраженности измеренного признака.</a:t>
            </a:r>
          </a:p>
          <a:p>
            <a:endParaRPr lang="ru-RU" sz="2800" dirty="0">
              <a:solidFill>
                <a:srgbClr val="0070C0"/>
              </a:solidFill>
            </a:endParaRPr>
          </a:p>
          <a:p>
            <a:r>
              <a:rPr lang="ru-RU" sz="2800" b="1" dirty="0">
                <a:solidFill>
                  <a:srgbClr val="0070C0"/>
                </a:solidFill>
              </a:rPr>
              <a:t>Меры центральной тенденции </a:t>
            </a:r>
            <a:r>
              <a:rPr lang="kk-KZ" sz="2800" dirty="0">
                <a:solidFill>
                  <a:srgbClr val="0070C0"/>
                </a:solidFill>
              </a:rPr>
              <a:t>– это показатели</a:t>
            </a:r>
            <a:r>
              <a:rPr lang="ru-RU" sz="2800" dirty="0">
                <a:solidFill>
                  <a:srgbClr val="0070C0"/>
                </a:solidFill>
              </a:rPr>
              <a:t>, характеризующие центральные значения признака в распределении, т.е. средний уровень</a:t>
            </a:r>
          </a:p>
          <a:p>
            <a:endParaRPr lang="kk-KZ" sz="2800" dirty="0">
              <a:solidFill>
                <a:srgbClr val="0070C0"/>
              </a:solidFill>
            </a:endParaRPr>
          </a:p>
          <a:p>
            <a:r>
              <a:rPr lang="ru-RU" sz="2800" dirty="0">
                <a:solidFill>
                  <a:srgbClr val="0070C0"/>
                </a:solidFill>
              </a:rPr>
              <a:t>Построение </a:t>
            </a:r>
            <a:r>
              <a:rPr lang="ru-RU" sz="2800" b="1" i="1" dirty="0">
                <a:solidFill>
                  <a:srgbClr val="0070C0"/>
                </a:solidFill>
              </a:rPr>
              <a:t>распределения ряда данных </a:t>
            </a:r>
            <a:r>
              <a:rPr lang="ru-RU" sz="2800" i="1" dirty="0">
                <a:solidFill>
                  <a:srgbClr val="0070C0"/>
                </a:solidFill>
              </a:rPr>
              <a:t>– </a:t>
            </a:r>
            <a:r>
              <a:rPr lang="ru-RU" sz="2800" dirty="0">
                <a:solidFill>
                  <a:srgbClr val="0070C0"/>
                </a:solidFill>
              </a:rPr>
              <a:t>это разделение первичных данных, полученных на выборке, на классы или категории с целью получить обобщенную упорядоченную картину, позволяющую их анализировать. 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9120336" y="188640"/>
            <a:ext cx="240001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5400" b="1" dirty="0">
                <a:solidFill>
                  <a:srgbClr val="FF0000"/>
                </a:solidFill>
              </a:rPr>
              <a:t>3 меры</a:t>
            </a:r>
            <a:endParaRPr lang="ru-RU" sz="5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65509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024128" y="753626"/>
            <a:ext cx="9720073" cy="5555734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rgbClr val="0070C0"/>
                </a:solidFill>
              </a:rPr>
              <a:t>Распределением признака</a:t>
            </a:r>
            <a:r>
              <a:rPr lang="ru-RU" sz="3200" dirty="0">
                <a:solidFill>
                  <a:srgbClr val="0070C0"/>
                </a:solidFill>
              </a:rPr>
              <a:t> называется закономерность встречаемости разных его значений</a:t>
            </a:r>
          </a:p>
          <a:p>
            <a:endParaRPr lang="ru-RU" sz="3200" dirty="0">
              <a:solidFill>
                <a:srgbClr val="0070C0"/>
              </a:solidFill>
            </a:endParaRPr>
          </a:p>
          <a:p>
            <a:r>
              <a:rPr lang="ru-RU" sz="3200" b="1" dirty="0">
                <a:solidFill>
                  <a:srgbClr val="0070C0"/>
                </a:solidFill>
              </a:rPr>
              <a:t>Параметры распределения</a:t>
            </a:r>
            <a:r>
              <a:rPr lang="ru-RU" sz="3200" dirty="0">
                <a:solidFill>
                  <a:srgbClr val="0070C0"/>
                </a:solidFill>
              </a:rPr>
              <a:t> - это его числовые характеристики, указывающие, где "в среднем" располагаются значения признака, на­сколько эти значения изменчивы и наблюдается ли преимущественное появление определенных значений признака.</a:t>
            </a:r>
          </a:p>
        </p:txBody>
      </p:sp>
    </p:spTree>
    <p:extLst>
      <p:ext uri="{BB962C8B-B14F-4D97-AF65-F5344CB8AC3E}">
        <p14:creationId xmlns:p14="http://schemas.microsoft.com/office/powerpoint/2010/main" val="31609059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4039" y="530427"/>
            <a:ext cx="10513168" cy="2571768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0070C0"/>
                </a:solidFill>
              </a:rPr>
              <a:t>Используются три показателя среднего: </a:t>
            </a:r>
            <a:br>
              <a:rPr lang="ru-RU" dirty="0"/>
            </a:br>
            <a:br>
              <a:rPr lang="ru-RU" dirty="0"/>
            </a:br>
            <a:r>
              <a:rPr lang="ru-RU" dirty="0">
                <a:solidFill>
                  <a:srgbClr val="FF0000"/>
                </a:solidFill>
              </a:rPr>
              <a:t>мода, медиана, среднее арифметическое</a:t>
            </a:r>
            <a:br>
              <a:rPr lang="ru-RU" dirty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23769" y="3527197"/>
            <a:ext cx="8153400" cy="3238504"/>
          </a:xfrm>
        </p:spPr>
        <p:txBody>
          <a:bodyPr/>
          <a:lstStyle/>
          <a:p>
            <a:r>
              <a:rPr lang="ru-RU" dirty="0">
                <a:solidFill>
                  <a:srgbClr val="0070C0"/>
                </a:solidFill>
              </a:rPr>
              <a:t>Модой (Мо) – называют </a:t>
            </a:r>
            <a:r>
              <a:rPr lang="ru-RU" i="1" dirty="0">
                <a:solidFill>
                  <a:srgbClr val="0070C0"/>
                </a:solidFill>
              </a:rPr>
              <a:t>значение признака</a:t>
            </a:r>
            <a:r>
              <a:rPr lang="ru-RU" dirty="0">
                <a:solidFill>
                  <a:srgbClr val="0070C0"/>
                </a:solidFill>
              </a:rPr>
              <a:t>, наиболее часто встречающееся в совокупности.</a:t>
            </a:r>
          </a:p>
          <a:p>
            <a:endParaRPr lang="ru-RU" dirty="0">
              <a:solidFill>
                <a:srgbClr val="0070C0"/>
              </a:solidFill>
            </a:endParaRPr>
          </a:p>
          <a:p>
            <a:r>
              <a:rPr lang="ru-RU" dirty="0">
                <a:solidFill>
                  <a:srgbClr val="0070C0"/>
                </a:solidFill>
              </a:rPr>
              <a:t>Например,  в ранжированном ряду</a:t>
            </a:r>
          </a:p>
          <a:p>
            <a:r>
              <a:rPr lang="ru-RU" dirty="0">
                <a:solidFill>
                  <a:srgbClr val="0070C0"/>
                </a:solidFill>
              </a:rPr>
              <a:t>4,4, 5, 5, 6, 6, 7, 7, 7, 8, 8    			Мо= </a:t>
            </a:r>
          </a:p>
        </p:txBody>
      </p:sp>
    </p:spTree>
    <p:extLst>
      <p:ext uri="{BB962C8B-B14F-4D97-AF65-F5344CB8AC3E}">
        <p14:creationId xmlns:p14="http://schemas.microsoft.com/office/powerpoint/2010/main" val="8188824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Мультимодальность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endParaRPr lang="ru-RU" dirty="0"/>
          </a:p>
          <a:p>
            <a:r>
              <a:rPr lang="ru-RU" dirty="0">
                <a:solidFill>
                  <a:srgbClr val="0070C0"/>
                </a:solidFill>
              </a:rPr>
              <a:t>2,2,2,3,3,3,4,4,5,5  Здесь две моды</a:t>
            </a:r>
          </a:p>
          <a:p>
            <a:pPr algn="ctr"/>
            <a:r>
              <a:rPr lang="ru-RU" dirty="0" err="1">
                <a:solidFill>
                  <a:srgbClr val="0070C0"/>
                </a:solidFill>
              </a:rPr>
              <a:t>Мо=</a:t>
            </a:r>
            <a:r>
              <a:rPr lang="en-US" dirty="0">
                <a:solidFill>
                  <a:srgbClr val="0070C0"/>
                </a:solidFill>
              </a:rPr>
              <a:t>{ ……. }</a:t>
            </a:r>
            <a:endParaRPr lang="ru-RU" dirty="0">
              <a:solidFill>
                <a:srgbClr val="0070C0"/>
              </a:solidFill>
            </a:endParaRPr>
          </a:p>
          <a:p>
            <a:r>
              <a:rPr lang="ru-RU" dirty="0">
                <a:solidFill>
                  <a:srgbClr val="0070C0"/>
                </a:solidFill>
              </a:rPr>
              <a:t>Если распределение имеет несколько мод, то его называют </a:t>
            </a:r>
            <a:r>
              <a:rPr lang="ru-RU" b="1" dirty="0" err="1">
                <a:solidFill>
                  <a:srgbClr val="0070C0"/>
                </a:solidFill>
              </a:rPr>
              <a:t>мультимодальным</a:t>
            </a:r>
            <a:endParaRPr lang="ru-RU" b="1" dirty="0">
              <a:solidFill>
                <a:srgbClr val="0070C0"/>
              </a:solidFill>
            </a:endParaRPr>
          </a:p>
          <a:p>
            <a:endParaRPr lang="ru-RU" b="1" dirty="0">
              <a:solidFill>
                <a:srgbClr val="0070C0"/>
              </a:solidFill>
            </a:endParaRPr>
          </a:p>
          <a:p>
            <a:r>
              <a:rPr lang="ru-RU" dirty="0">
                <a:solidFill>
                  <a:srgbClr val="0070C0"/>
                </a:solidFill>
              </a:rPr>
              <a:t>В </a:t>
            </a:r>
            <a:r>
              <a:rPr lang="ru-RU" dirty="0" err="1">
                <a:solidFill>
                  <a:srgbClr val="0070C0"/>
                </a:solidFill>
              </a:rPr>
              <a:t>социсследовании</a:t>
            </a:r>
            <a:r>
              <a:rPr lang="ru-RU" dirty="0">
                <a:solidFill>
                  <a:srgbClr val="0070C0"/>
                </a:solidFill>
              </a:rPr>
              <a:t> – </a:t>
            </a:r>
            <a:r>
              <a:rPr lang="ru-RU" dirty="0" err="1">
                <a:solidFill>
                  <a:srgbClr val="0070C0"/>
                </a:solidFill>
              </a:rPr>
              <a:t>мультимодальность</a:t>
            </a:r>
            <a:r>
              <a:rPr lang="ru-RU" dirty="0">
                <a:solidFill>
                  <a:srgbClr val="0070C0"/>
                </a:solidFill>
              </a:rPr>
              <a:t> означает, что есть несколько определенно разных мнений</a:t>
            </a:r>
            <a:endParaRPr lang="en-US" dirty="0">
              <a:solidFill>
                <a:srgbClr val="0070C0"/>
              </a:solidFill>
            </a:endParaRPr>
          </a:p>
          <a:p>
            <a:endParaRPr lang="en-US" dirty="0">
              <a:solidFill>
                <a:srgbClr val="0070C0"/>
              </a:solidFill>
            </a:endParaRPr>
          </a:p>
          <a:p>
            <a:r>
              <a:rPr lang="kk-KZ" dirty="0">
                <a:solidFill>
                  <a:srgbClr val="0070C0"/>
                </a:solidFill>
              </a:rPr>
              <a:t>Мультимодальность может говорить о неоднородности выборки</a:t>
            </a:r>
            <a:r>
              <a:rPr lang="ru-RU" dirty="0">
                <a:solidFill>
                  <a:srgbClr val="0070C0"/>
                </a:solidFill>
              </a:rPr>
              <a:t>, возможном в наблюдении наложением нескольких распределений</a:t>
            </a:r>
          </a:p>
        </p:txBody>
      </p:sp>
    </p:spTree>
    <p:extLst>
      <p:ext uri="{BB962C8B-B14F-4D97-AF65-F5344CB8AC3E}">
        <p14:creationId xmlns:p14="http://schemas.microsoft.com/office/powerpoint/2010/main" val="4168140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rgbClr val="0070C0"/>
                </a:solidFill>
              </a:rPr>
              <a:t>Мода описывает типичную реакцию водителей на знак светофора о прекращении движения</a:t>
            </a:r>
          </a:p>
          <a:p>
            <a:endParaRPr lang="ru-RU" dirty="0">
              <a:solidFill>
                <a:srgbClr val="0070C0"/>
              </a:solidFill>
            </a:endParaRPr>
          </a:p>
          <a:p>
            <a:r>
              <a:rPr lang="ru-RU" dirty="0">
                <a:solidFill>
                  <a:srgbClr val="0070C0"/>
                </a:solidFill>
              </a:rPr>
              <a:t>Выбор размера выпускаемой партии обуви или цвета обоев</a:t>
            </a:r>
          </a:p>
          <a:p>
            <a:r>
              <a:rPr lang="ru-RU" dirty="0"/>
              <a:t>Мода = </a:t>
            </a:r>
            <a:r>
              <a:rPr lang="ru-RU" dirty="0">
                <a:solidFill>
                  <a:srgbClr val="FF0000"/>
                </a:solidFill>
              </a:rPr>
              <a:t>значение признака, а не частота</a:t>
            </a:r>
          </a:p>
          <a:p>
            <a:r>
              <a:rPr lang="ru-RU" dirty="0">
                <a:solidFill>
                  <a:srgbClr val="0070C0"/>
                </a:solidFill>
              </a:rPr>
              <a:t>(3, 7, 3, 5,7, 8,7, 6) </a:t>
            </a:r>
          </a:p>
          <a:p>
            <a:endParaRPr lang="ru-RU" dirty="0">
              <a:solidFill>
                <a:srgbClr val="0070C0"/>
              </a:solidFill>
            </a:endParaRPr>
          </a:p>
          <a:p>
            <a:r>
              <a:rPr lang="ru-RU" dirty="0">
                <a:solidFill>
                  <a:srgbClr val="0070C0"/>
                </a:solidFill>
              </a:rPr>
              <a:t>Бимодальное распределение на графике имеет две вершины</a:t>
            </a:r>
          </a:p>
          <a:p>
            <a:endParaRPr lang="ru-RU" dirty="0">
              <a:solidFill>
                <a:srgbClr val="0070C0"/>
              </a:solidFill>
            </a:endParaRP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89005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0070C0"/>
                </a:solidFill>
              </a:rPr>
              <a:t>Медиана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solidFill>
                  <a:srgbClr val="0070C0"/>
                </a:solidFill>
              </a:rPr>
              <a:t>Медиана (</a:t>
            </a:r>
            <a:r>
              <a:rPr lang="ru-RU" sz="2800" b="1" dirty="0" err="1">
                <a:solidFill>
                  <a:srgbClr val="0070C0"/>
                </a:solidFill>
              </a:rPr>
              <a:t>Ме</a:t>
            </a:r>
            <a:r>
              <a:rPr lang="ru-RU" sz="2800" b="1" dirty="0">
                <a:solidFill>
                  <a:srgbClr val="0070C0"/>
                </a:solidFill>
              </a:rPr>
              <a:t>, М</a:t>
            </a:r>
            <a:r>
              <a:rPr lang="en-US" sz="2800" b="1" dirty="0">
                <a:solidFill>
                  <a:srgbClr val="0070C0"/>
                </a:solidFill>
              </a:rPr>
              <a:t>d</a:t>
            </a:r>
            <a:r>
              <a:rPr lang="ru-RU" sz="2800" b="1" dirty="0">
                <a:solidFill>
                  <a:srgbClr val="0070C0"/>
                </a:solidFill>
              </a:rPr>
              <a:t>) </a:t>
            </a:r>
            <a:r>
              <a:rPr lang="ru-RU" sz="2800" dirty="0">
                <a:solidFill>
                  <a:srgbClr val="0070C0"/>
                </a:solidFill>
              </a:rPr>
              <a:t>– это </a:t>
            </a:r>
            <a:r>
              <a:rPr lang="ru-RU" sz="2800" i="1" dirty="0">
                <a:solidFill>
                  <a:srgbClr val="0070C0"/>
                </a:solidFill>
              </a:rPr>
              <a:t>значение признака</a:t>
            </a:r>
            <a:r>
              <a:rPr lang="ru-RU" sz="2800" dirty="0">
                <a:solidFill>
                  <a:srgbClr val="0070C0"/>
                </a:solidFill>
              </a:rPr>
              <a:t>, которое лежит в середине ранжированного ряда</a:t>
            </a:r>
          </a:p>
          <a:p>
            <a:endParaRPr lang="ru-RU" sz="2800" dirty="0">
              <a:solidFill>
                <a:srgbClr val="0070C0"/>
              </a:solidFill>
            </a:endParaRPr>
          </a:p>
          <a:p>
            <a:r>
              <a:rPr lang="ru-RU" sz="2800" b="1" dirty="0">
                <a:solidFill>
                  <a:srgbClr val="0070C0"/>
                </a:solidFill>
              </a:rPr>
              <a:t>Медиана</a:t>
            </a:r>
            <a:r>
              <a:rPr lang="ru-RU" sz="2800" dirty="0">
                <a:solidFill>
                  <a:srgbClr val="0070C0"/>
                </a:solidFill>
              </a:rPr>
              <a:t> – это значение признака, которое делит упорядоченное (ранжированное) множество данных пополам,  так, чтобы одна половина оказывается меньше медианы, другая –  больше</a:t>
            </a:r>
          </a:p>
        </p:txBody>
      </p:sp>
    </p:spTree>
    <p:extLst>
      <p:ext uri="{BB962C8B-B14F-4D97-AF65-F5344CB8AC3E}">
        <p14:creationId xmlns:p14="http://schemas.microsoft.com/office/powerpoint/2010/main" val="12142310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8370" y="289002"/>
            <a:ext cx="9720072" cy="1499616"/>
          </a:xfrm>
        </p:spPr>
        <p:txBody>
          <a:bodyPr/>
          <a:lstStyle/>
          <a:p>
            <a:r>
              <a:rPr lang="ru-RU" dirty="0"/>
              <a:t>Определение медианы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816864" y="1600200"/>
            <a:ext cx="10871200" cy="5069160"/>
          </a:xfrm>
        </p:spPr>
        <p:txBody>
          <a:bodyPr>
            <a:normAutofit lnSpcReduction="10000"/>
          </a:bodyPr>
          <a:lstStyle/>
          <a:p>
            <a:r>
              <a:rPr lang="ru-RU" dirty="0">
                <a:solidFill>
                  <a:srgbClr val="0070C0"/>
                </a:solidFill>
              </a:rPr>
              <a:t>Шаг 1) упорядочивание данных</a:t>
            </a:r>
          </a:p>
          <a:p>
            <a:r>
              <a:rPr lang="ru-RU" dirty="0">
                <a:solidFill>
                  <a:srgbClr val="0070C0"/>
                </a:solidFill>
              </a:rPr>
              <a:t>Шаг 2) Если </a:t>
            </a:r>
            <a:r>
              <a:rPr lang="en-US" dirty="0">
                <a:solidFill>
                  <a:srgbClr val="0070C0"/>
                </a:solidFill>
              </a:rPr>
              <a:t>n – </a:t>
            </a:r>
            <a:r>
              <a:rPr lang="kk-KZ" dirty="0">
                <a:solidFill>
                  <a:srgbClr val="0070C0"/>
                </a:solidFill>
              </a:rPr>
              <a:t>нечетное</a:t>
            </a:r>
            <a:r>
              <a:rPr lang="ru-RU" dirty="0">
                <a:solidFill>
                  <a:srgbClr val="0070C0"/>
                </a:solidFill>
              </a:rPr>
              <a:t>, то </a:t>
            </a:r>
            <a:r>
              <a:rPr lang="kk-KZ" dirty="0">
                <a:solidFill>
                  <a:srgbClr val="0070C0"/>
                </a:solidFill>
              </a:rPr>
              <a:t>медиана равна значению центрального элемента</a:t>
            </a:r>
          </a:p>
          <a:p>
            <a:endParaRPr lang="kk-KZ" dirty="0">
              <a:solidFill>
                <a:srgbClr val="0070C0"/>
              </a:solidFill>
            </a:endParaRPr>
          </a:p>
          <a:p>
            <a:r>
              <a:rPr lang="kk-KZ" dirty="0">
                <a:solidFill>
                  <a:srgbClr val="0070C0"/>
                </a:solidFill>
              </a:rPr>
              <a:t>Если </a:t>
            </a:r>
            <a:r>
              <a:rPr lang="en-US" dirty="0">
                <a:solidFill>
                  <a:srgbClr val="0070C0"/>
                </a:solidFill>
              </a:rPr>
              <a:t>n – </a:t>
            </a:r>
            <a:r>
              <a:rPr lang="kk-KZ" dirty="0">
                <a:solidFill>
                  <a:srgbClr val="0070C0"/>
                </a:solidFill>
              </a:rPr>
              <a:t>четное</a:t>
            </a:r>
            <a:r>
              <a:rPr lang="ru-RU" dirty="0">
                <a:solidFill>
                  <a:srgbClr val="0070C0"/>
                </a:solidFill>
              </a:rPr>
              <a:t>, то медиана равна </a:t>
            </a:r>
            <a:r>
              <a:rPr lang="ru-RU" dirty="0" err="1">
                <a:solidFill>
                  <a:srgbClr val="0070C0"/>
                </a:solidFill>
              </a:rPr>
              <a:t>полусумме</a:t>
            </a:r>
            <a:r>
              <a:rPr lang="ru-RU" dirty="0">
                <a:solidFill>
                  <a:srgbClr val="0070C0"/>
                </a:solidFill>
              </a:rPr>
              <a:t> двух центральных элементов</a:t>
            </a:r>
          </a:p>
          <a:p>
            <a:endParaRPr lang="ru-RU" dirty="0">
              <a:solidFill>
                <a:srgbClr val="0070C0"/>
              </a:solidFill>
            </a:endParaRPr>
          </a:p>
          <a:p>
            <a:r>
              <a:rPr lang="ru-RU" dirty="0">
                <a:solidFill>
                  <a:srgbClr val="0070C0"/>
                </a:solidFill>
              </a:rPr>
              <a:t>Примеры: 8,9,10,13,15</a:t>
            </a:r>
            <a:r>
              <a:rPr lang="en-US" dirty="0">
                <a:solidFill>
                  <a:srgbClr val="0070C0"/>
                </a:solidFill>
              </a:rPr>
              <a:t> </a:t>
            </a:r>
            <a:endParaRPr lang="kk-KZ" dirty="0">
              <a:solidFill>
                <a:srgbClr val="0070C0"/>
              </a:solidFill>
            </a:endParaRPr>
          </a:p>
          <a:p>
            <a:endParaRPr lang="kk-KZ" dirty="0">
              <a:solidFill>
                <a:srgbClr val="0070C0"/>
              </a:solidFill>
            </a:endParaRPr>
          </a:p>
          <a:p>
            <a:r>
              <a:rPr lang="ru-RU" dirty="0">
                <a:solidFill>
                  <a:srgbClr val="0070C0"/>
                </a:solidFill>
              </a:rPr>
              <a:t>5,8,9,11   	</a:t>
            </a:r>
          </a:p>
          <a:p>
            <a:endParaRPr lang="ru-RU" dirty="0">
              <a:solidFill>
                <a:srgbClr val="0070C0"/>
              </a:solidFill>
            </a:endParaRPr>
          </a:p>
          <a:p>
            <a:r>
              <a:rPr lang="ru-RU" dirty="0">
                <a:solidFill>
                  <a:srgbClr val="0070C0"/>
                </a:solidFill>
              </a:rPr>
              <a:t>2,4,2,6,2,8,9</a:t>
            </a:r>
            <a:r>
              <a:rPr lang="en-US" dirty="0">
                <a:solidFill>
                  <a:srgbClr val="0070C0"/>
                </a:solidFill>
              </a:rPr>
              <a:t>			</a:t>
            </a:r>
            <a:endParaRPr lang="kk-KZ" dirty="0">
              <a:solidFill>
                <a:srgbClr val="0070C0"/>
              </a:solidFill>
            </a:endParaRPr>
          </a:p>
          <a:p>
            <a:r>
              <a:rPr lang="ru-RU" dirty="0">
                <a:solidFill>
                  <a:srgbClr val="0070C0"/>
                </a:solidFill>
              </a:rPr>
              <a:t>5,8,5,4,2,3,4,5		</a:t>
            </a:r>
            <a:r>
              <a:rPr lang="ru-RU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816470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455AAD-7213-DECD-A263-55043F22F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Вопросы 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2D2B9B3-2E6F-A4C6-C6D4-FE5293811D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2800" dirty="0"/>
              <a:t>Психологическое измерение. Измерение и шкалирование</a:t>
            </a:r>
          </a:p>
          <a:p>
            <a:r>
              <a:rPr lang="ru-RU" sz="2800" dirty="0"/>
              <a:t>Типы шкал</a:t>
            </a:r>
          </a:p>
          <a:p>
            <a:r>
              <a:rPr lang="ru-RU" sz="2800" dirty="0"/>
              <a:t>Меры центральной тенденции</a:t>
            </a:r>
          </a:p>
          <a:p>
            <a:r>
              <a:rPr lang="ru-RU" sz="2400" dirty="0"/>
              <a:t>Особенности мер центральной тенденции</a:t>
            </a:r>
          </a:p>
          <a:p>
            <a:r>
              <a:rPr lang="en-US" sz="2400" dirty="0" err="1"/>
              <a:t>Exel</a:t>
            </a:r>
            <a:r>
              <a:rPr lang="en-US" sz="2400" dirty="0"/>
              <a:t> </a:t>
            </a:r>
            <a:r>
              <a:rPr lang="kk-KZ" sz="2400" dirty="0"/>
              <a:t>и </a:t>
            </a:r>
            <a:r>
              <a:rPr lang="en-US" sz="2400" dirty="0"/>
              <a:t>SPSS</a:t>
            </a:r>
            <a:r>
              <a:rPr lang="ru-RU" sz="2400" dirty="0"/>
              <a:t>. </a:t>
            </a:r>
          </a:p>
          <a:p>
            <a:r>
              <a:rPr lang="ru-RU" sz="2400" dirty="0">
                <a:sym typeface="Symbol" panose="05050102010706020507" pitchFamily="18" charset="2"/>
              </a:rPr>
              <a:t></a:t>
            </a:r>
            <a:endParaRPr lang="ru-RU" sz="2400" dirty="0"/>
          </a:p>
          <a:p>
            <a:r>
              <a:rPr lang="ru-RU" sz="2400" dirty="0"/>
              <a:t>Меры изменчивости</a:t>
            </a:r>
          </a:p>
          <a:p>
            <a:r>
              <a:rPr lang="ru-RU" sz="2400" dirty="0"/>
              <a:t>Меры отклонения распределения от симметрического</a:t>
            </a:r>
            <a:r>
              <a:rPr lang="en-US" sz="2400" dirty="0"/>
              <a:t> (</a:t>
            </a:r>
            <a:r>
              <a:rPr lang="kk-KZ" sz="2400" dirty="0"/>
              <a:t>коэфф</a:t>
            </a:r>
            <a:r>
              <a:rPr lang="ru-RU" sz="2400" dirty="0"/>
              <a:t>.асимметрии</a:t>
            </a:r>
            <a:r>
              <a:rPr lang="en-US" sz="2400" dirty="0"/>
              <a:t>)</a:t>
            </a:r>
            <a:r>
              <a:rPr lang="ru-RU" sz="2400" dirty="0"/>
              <a:t>.</a:t>
            </a:r>
          </a:p>
          <a:p>
            <a:r>
              <a:rPr lang="ru-RU" sz="2400" dirty="0"/>
              <a:t>Меры крутизны (</a:t>
            </a:r>
            <a:r>
              <a:rPr lang="ru-RU" sz="2400" dirty="0" err="1"/>
              <a:t>островершинности</a:t>
            </a:r>
            <a:r>
              <a:rPr lang="ru-RU" sz="2400" dirty="0"/>
              <a:t>) /</a:t>
            </a:r>
            <a:r>
              <a:rPr lang="ru-RU" sz="2400" dirty="0" err="1"/>
              <a:t>коэф.эксцесса</a:t>
            </a:r>
            <a:r>
              <a:rPr lang="ru-RU" sz="2400" dirty="0"/>
              <a:t>/</a:t>
            </a:r>
            <a:endParaRPr lang="ru-RU" dirty="0"/>
          </a:p>
          <a:p>
            <a:pPr lvl="2"/>
            <a:endParaRPr lang="ru-RU" dirty="0"/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8548534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Среднее арифметическое</a:t>
            </a:r>
            <a:br>
              <a:rPr lang="ru-RU" dirty="0"/>
            </a:br>
            <a:r>
              <a:rPr lang="ru-RU" dirty="0"/>
              <a:t>(среднее, выборочное среднее)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024128" y="2286000"/>
            <a:ext cx="9868285" cy="4023360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rgbClr val="0070C0"/>
                </a:solidFill>
              </a:rPr>
              <a:t>Среднее арифметическое – это сумма всех значений измеренного признака, деленное на количество суммированных значений</a:t>
            </a:r>
          </a:p>
          <a:p>
            <a:r>
              <a:rPr lang="ru-RU" sz="2800" dirty="0">
                <a:solidFill>
                  <a:srgbClr val="0070C0"/>
                </a:solidFill>
              </a:rPr>
              <a:t>М, </a:t>
            </a:r>
            <a:r>
              <a:rPr lang="ru-RU" sz="2800" dirty="0" err="1">
                <a:solidFill>
                  <a:srgbClr val="0070C0"/>
                </a:solidFill>
              </a:rPr>
              <a:t>х</a:t>
            </a:r>
            <a:r>
              <a:rPr lang="ru-RU" sz="2800" dirty="0">
                <a:solidFill>
                  <a:srgbClr val="0070C0"/>
                </a:solidFill>
              </a:rPr>
              <a:t> (со шляпкой)</a:t>
            </a:r>
          </a:p>
          <a:p>
            <a:pPr lvl="1"/>
            <a:r>
              <a:rPr lang="ru-RU" sz="2400" dirty="0">
                <a:solidFill>
                  <a:srgbClr val="0070C0"/>
                </a:solidFill>
              </a:rPr>
              <a:t>Формула 		</a:t>
            </a:r>
            <a:r>
              <a:rPr lang="en-US" sz="2400" dirty="0">
                <a:solidFill>
                  <a:srgbClr val="0070C0"/>
                </a:solidFill>
              </a:rPr>
              <a:t>M= (</a:t>
            </a:r>
            <a:r>
              <a:rPr lang="kk-KZ" sz="2400" dirty="0">
                <a:solidFill>
                  <a:srgbClr val="0070C0"/>
                </a:solidFill>
              </a:rPr>
              <a:t>х</a:t>
            </a:r>
            <a:r>
              <a:rPr lang="kk-KZ" sz="2400" baseline="-25000" dirty="0">
                <a:solidFill>
                  <a:srgbClr val="0070C0"/>
                </a:solidFill>
              </a:rPr>
              <a:t>1</a:t>
            </a:r>
            <a:r>
              <a:rPr lang="ru-RU" sz="2400" dirty="0">
                <a:solidFill>
                  <a:srgbClr val="0070C0"/>
                </a:solidFill>
              </a:rPr>
              <a:t>+</a:t>
            </a:r>
            <a:r>
              <a:rPr lang="kk-KZ" sz="2400" dirty="0">
                <a:solidFill>
                  <a:srgbClr val="0070C0"/>
                </a:solidFill>
              </a:rPr>
              <a:t>х</a:t>
            </a:r>
            <a:r>
              <a:rPr lang="kk-KZ" sz="2400" baseline="-25000" dirty="0">
                <a:solidFill>
                  <a:srgbClr val="0070C0"/>
                </a:solidFill>
              </a:rPr>
              <a:t>2</a:t>
            </a:r>
            <a:r>
              <a:rPr lang="kk-KZ" sz="2400" dirty="0">
                <a:solidFill>
                  <a:srgbClr val="0070C0"/>
                </a:solidFill>
              </a:rPr>
              <a:t>+...+х</a:t>
            </a:r>
            <a:r>
              <a:rPr lang="en-US" sz="2400" baseline="-25000" dirty="0">
                <a:solidFill>
                  <a:srgbClr val="0070C0"/>
                </a:solidFill>
              </a:rPr>
              <a:t>n</a:t>
            </a:r>
            <a:r>
              <a:rPr lang="en-US" sz="2400" dirty="0">
                <a:solidFill>
                  <a:srgbClr val="0070C0"/>
                </a:solidFill>
              </a:rPr>
              <a:t>) / N    </a:t>
            </a:r>
            <a:endParaRPr lang="ru-RU" sz="2400" dirty="0">
              <a:solidFill>
                <a:srgbClr val="0070C0"/>
              </a:solidFill>
            </a:endParaRPr>
          </a:p>
          <a:p>
            <a:r>
              <a:rPr lang="ru-RU" sz="2800" dirty="0">
                <a:solidFill>
                  <a:srgbClr val="0070C0"/>
                </a:solidFill>
              </a:rPr>
              <a:t>Свойства среднего:</a:t>
            </a:r>
          </a:p>
          <a:p>
            <a:pPr lvl="1"/>
            <a:r>
              <a:rPr lang="ru-RU" sz="2400" dirty="0">
                <a:solidFill>
                  <a:srgbClr val="0070C0"/>
                </a:solidFill>
              </a:rPr>
              <a:t>Если к каждому значению переменной прибавить число </a:t>
            </a:r>
            <a:r>
              <a:rPr lang="ru-RU" sz="3200" i="1" dirty="0">
                <a:ln>
                  <a:solidFill>
                    <a:srgbClr val="7030A0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sz="2400" dirty="0">
                <a:solidFill>
                  <a:srgbClr val="0070C0"/>
                </a:solidFill>
              </a:rPr>
              <a:t>, то среднее значение увеличиться на это число.</a:t>
            </a:r>
          </a:p>
        </p:txBody>
      </p:sp>
      <p:sp>
        <p:nvSpPr>
          <p:cNvPr id="4" name="Полилиния: фигура 3">
            <a:extLst>
              <a:ext uri="{FF2B5EF4-FFF2-40B4-BE49-F238E27FC236}">
                <a16:creationId xmlns:a16="http://schemas.microsoft.com/office/drawing/2014/main" id="{74670B9D-9E37-FE84-DE96-A37F6F6DCA91}"/>
              </a:ext>
            </a:extLst>
          </p:cNvPr>
          <p:cNvSpPr/>
          <p:nvPr/>
        </p:nvSpPr>
        <p:spPr>
          <a:xfrm>
            <a:off x="1607736" y="3577188"/>
            <a:ext cx="202900" cy="120605"/>
          </a:xfrm>
          <a:custGeom>
            <a:avLst/>
            <a:gdLst>
              <a:gd name="connsiteX0" fmla="*/ 0 w 202900"/>
              <a:gd name="connsiteY0" fmla="*/ 110557 h 120605"/>
              <a:gd name="connsiteX1" fmla="*/ 180871 w 202900"/>
              <a:gd name="connsiteY1" fmla="*/ 25 h 120605"/>
              <a:gd name="connsiteX2" fmla="*/ 200967 w 202900"/>
              <a:gd name="connsiteY2" fmla="*/ 100509 h 120605"/>
              <a:gd name="connsiteX3" fmla="*/ 200967 w 202900"/>
              <a:gd name="connsiteY3" fmla="*/ 120605 h 120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00" h="120605">
                <a:moveTo>
                  <a:pt x="0" y="110557"/>
                </a:moveTo>
                <a:cubicBezTo>
                  <a:pt x="73688" y="56128"/>
                  <a:pt x="147377" y="1700"/>
                  <a:pt x="180871" y="25"/>
                </a:cubicBezTo>
                <a:cubicBezTo>
                  <a:pt x="214365" y="-1650"/>
                  <a:pt x="197618" y="80412"/>
                  <a:pt x="200967" y="100509"/>
                </a:cubicBezTo>
                <a:cubicBezTo>
                  <a:pt x="204316" y="120606"/>
                  <a:pt x="202641" y="120605"/>
                  <a:pt x="200967" y="120605"/>
                </a:cubicBezTo>
              </a:path>
            </a:pathLst>
          </a:cu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1912764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Отклонение от среднего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rgbClr val="0070C0"/>
                </a:solidFill>
              </a:rPr>
              <a:t>(</a:t>
            </a:r>
            <a:r>
              <a:rPr lang="ru-RU" dirty="0" err="1">
                <a:solidFill>
                  <a:srgbClr val="0070C0"/>
                </a:solidFill>
              </a:rPr>
              <a:t>х</a:t>
            </a:r>
            <a:r>
              <a:rPr lang="en-US" baseline="-25000" dirty="0" err="1">
                <a:solidFill>
                  <a:srgbClr val="0070C0"/>
                </a:solidFill>
              </a:rPr>
              <a:t>i</a:t>
            </a:r>
            <a:r>
              <a:rPr lang="en-US" dirty="0">
                <a:solidFill>
                  <a:srgbClr val="0070C0"/>
                </a:solidFill>
              </a:rPr>
              <a:t>-</a:t>
            </a:r>
            <a:r>
              <a:rPr lang="kk-KZ" dirty="0">
                <a:solidFill>
                  <a:srgbClr val="0070C0"/>
                </a:solidFill>
              </a:rPr>
              <a:t>М</a:t>
            </a:r>
            <a:r>
              <a:rPr lang="ru-RU" dirty="0">
                <a:solidFill>
                  <a:srgbClr val="0070C0"/>
                </a:solidFill>
              </a:rPr>
              <a:t>) </a:t>
            </a:r>
          </a:p>
          <a:p>
            <a:endParaRPr lang="ru-RU" dirty="0">
              <a:solidFill>
                <a:srgbClr val="0070C0"/>
              </a:solidFill>
            </a:endParaRPr>
          </a:p>
          <a:p>
            <a:r>
              <a:rPr lang="ru-RU" dirty="0">
                <a:solidFill>
                  <a:srgbClr val="0070C0"/>
                </a:solidFill>
              </a:rPr>
              <a:t>Сумма всех отклонений от среднего равна нулю</a:t>
            </a:r>
          </a:p>
          <a:p>
            <a:endParaRPr lang="ru-RU" dirty="0">
              <a:solidFill>
                <a:srgbClr val="0070C0"/>
              </a:solidFill>
            </a:endParaRPr>
          </a:p>
          <a:p>
            <a:r>
              <a:rPr lang="ru-RU" dirty="0">
                <a:solidFill>
                  <a:srgbClr val="0070C0"/>
                </a:solidFill>
              </a:rPr>
              <a:t>Примеры расчета отклонения от среднего:</a:t>
            </a:r>
          </a:p>
          <a:p>
            <a:endParaRPr lang="kk-KZ" dirty="0">
              <a:solidFill>
                <a:srgbClr val="0070C0"/>
              </a:solidFill>
            </a:endParaRPr>
          </a:p>
          <a:p>
            <a:r>
              <a:rPr lang="kk-KZ" dirty="0">
                <a:solidFill>
                  <a:srgbClr val="0070C0"/>
                </a:solidFill>
              </a:rPr>
              <a:t>2  5  6  7			М</a:t>
            </a:r>
            <a:r>
              <a:rPr lang="ru-RU" dirty="0">
                <a:solidFill>
                  <a:srgbClr val="0070C0"/>
                </a:solidFill>
              </a:rPr>
              <a:t>=</a:t>
            </a:r>
          </a:p>
          <a:p>
            <a:r>
              <a:rPr lang="ru-RU" dirty="0">
                <a:solidFill>
                  <a:srgbClr val="0070C0"/>
                </a:solidFill>
              </a:rPr>
              <a:t>Отклонение от каждого значения, запишите внизу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44568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224608"/>
            <a:ext cx="9720072" cy="1499616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7030A0"/>
                </a:solidFill>
              </a:rPr>
              <a:t>Особенности мер центральной тенденции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33600" y="1724224"/>
            <a:ext cx="8248680" cy="2181165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rgbClr val="0070C0"/>
                </a:solidFill>
              </a:rPr>
              <a:t>На значение среднего арифметического оказывают влияние все значения признака</a:t>
            </a:r>
          </a:p>
          <a:p>
            <a:endParaRPr lang="ru-RU" sz="2800" dirty="0">
              <a:solidFill>
                <a:srgbClr val="0070C0"/>
              </a:solidFill>
            </a:endParaRPr>
          </a:p>
          <a:p>
            <a:r>
              <a:rPr lang="ru-RU" sz="2800" dirty="0">
                <a:solidFill>
                  <a:srgbClr val="0070C0"/>
                </a:solidFill>
              </a:rPr>
              <a:t>Значения моды и медианы не зависят от крайних значений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2"/>
          </p:nvPr>
        </p:nvGraphicFramePr>
        <p:xfrm>
          <a:off x="2238348" y="4357694"/>
          <a:ext cx="7815288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38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38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538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538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Совокупность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Мо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Ме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1   3   3  5  6  7  8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2  3  3  5  6  7  16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12923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особенность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Сумма всех отклонений значений признака от среднего арифметического равна 0</a:t>
            </a:r>
          </a:p>
          <a:p>
            <a:endParaRPr lang="ru-RU" dirty="0"/>
          </a:p>
          <a:p>
            <a:r>
              <a:rPr lang="ru-RU" dirty="0"/>
              <a:t>В </a:t>
            </a:r>
            <a:r>
              <a:rPr lang="ru-RU" b="1" dirty="0">
                <a:solidFill>
                  <a:srgbClr val="00B050"/>
                </a:solidFill>
              </a:rPr>
              <a:t>симметричном ря</a:t>
            </a:r>
            <a:r>
              <a:rPr lang="ru-RU" dirty="0"/>
              <a:t>де распределения мода, медиана, среднее арифметическое совпадают</a:t>
            </a:r>
          </a:p>
          <a:p>
            <a:endParaRPr lang="ru-RU" dirty="0"/>
          </a:p>
          <a:p>
            <a:r>
              <a:rPr lang="ru-RU" dirty="0" err="1"/>
              <a:t>Мо=Ме=М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96750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повторим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Распределением признака</a:t>
            </a:r>
            <a:r>
              <a:rPr lang="ru-RU" dirty="0"/>
              <a:t> называется закономерность встречаемости разных его значений</a:t>
            </a:r>
          </a:p>
          <a:p>
            <a:endParaRPr lang="ru-RU" dirty="0"/>
          </a:p>
          <a:p>
            <a:r>
              <a:rPr lang="ru-RU" b="1" dirty="0"/>
              <a:t>Параметры распределения</a:t>
            </a:r>
            <a:r>
              <a:rPr lang="ru-RU" dirty="0"/>
              <a:t> - это его числовые характеристики, указывающие, где "в среднем" располагаются значения признака, на­сколько эти значения изменчивы и наблюдается ли преимущественное появление определенных значений признака.</a:t>
            </a:r>
          </a:p>
        </p:txBody>
      </p:sp>
    </p:spTree>
    <p:extLst>
      <p:ext uri="{BB962C8B-B14F-4D97-AF65-F5344CB8AC3E}">
        <p14:creationId xmlns:p14="http://schemas.microsoft.com/office/powerpoint/2010/main" val="18010959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buNone/>
            </a:pPr>
            <a:r>
              <a:rPr lang="ru-RU" dirty="0"/>
              <a:t>Средние величины в различных шкалах измерения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В </a:t>
            </a:r>
            <a:r>
              <a:rPr lang="ru-RU" b="1" dirty="0">
                <a:solidFill>
                  <a:srgbClr val="00B050"/>
                </a:solidFill>
              </a:rPr>
              <a:t>номинальных  шкалах </a:t>
            </a:r>
            <a:r>
              <a:rPr lang="ru-RU" dirty="0"/>
              <a:t>в качестве меры центральной тенденции возможно использование только </a:t>
            </a:r>
            <a:r>
              <a:rPr lang="ru-RU" b="1" dirty="0">
                <a:solidFill>
                  <a:srgbClr val="FF0000"/>
                </a:solidFill>
              </a:rPr>
              <a:t>моды</a:t>
            </a:r>
          </a:p>
          <a:p>
            <a:endParaRPr lang="ru-RU" b="1" dirty="0">
              <a:solidFill>
                <a:srgbClr val="FF0000"/>
              </a:solidFill>
            </a:endParaRPr>
          </a:p>
          <a:p>
            <a:r>
              <a:rPr lang="ru-RU" dirty="0"/>
              <a:t>В </a:t>
            </a:r>
            <a:r>
              <a:rPr lang="ru-RU" b="1" dirty="0">
                <a:solidFill>
                  <a:srgbClr val="00B050"/>
                </a:solidFill>
              </a:rPr>
              <a:t>порядковы</a:t>
            </a:r>
            <a:r>
              <a:rPr lang="ru-RU" dirty="0">
                <a:solidFill>
                  <a:srgbClr val="00B050"/>
                </a:solidFill>
              </a:rPr>
              <a:t>х</a:t>
            </a:r>
            <a:r>
              <a:rPr lang="ru-RU" dirty="0"/>
              <a:t> – можно использовать моду, но основной мерой центральной тенденции является </a:t>
            </a:r>
            <a:r>
              <a:rPr lang="ru-RU" b="1" dirty="0">
                <a:solidFill>
                  <a:srgbClr val="FF0000"/>
                </a:solidFill>
              </a:rPr>
              <a:t>медиана</a:t>
            </a:r>
          </a:p>
          <a:p>
            <a:endParaRPr lang="ru-RU" b="1" dirty="0">
              <a:solidFill>
                <a:srgbClr val="FF0000"/>
              </a:solidFill>
            </a:endParaRPr>
          </a:p>
          <a:p>
            <a:r>
              <a:rPr lang="ru-RU" dirty="0"/>
              <a:t>В </a:t>
            </a:r>
            <a:r>
              <a:rPr lang="ru-RU" b="1" dirty="0">
                <a:solidFill>
                  <a:srgbClr val="00B050"/>
                </a:solidFill>
              </a:rPr>
              <a:t>интервальных измерениях </a:t>
            </a:r>
            <a:r>
              <a:rPr lang="ru-RU" dirty="0"/>
              <a:t>– используются мода, медиана, но основной становится – </a:t>
            </a:r>
            <a:r>
              <a:rPr lang="ru-RU" dirty="0">
                <a:solidFill>
                  <a:srgbClr val="FF0000"/>
                </a:solidFill>
              </a:rPr>
              <a:t>среднее значение </a:t>
            </a:r>
          </a:p>
        </p:txBody>
      </p:sp>
    </p:spTree>
    <p:extLst>
      <p:ext uri="{BB962C8B-B14F-4D97-AF65-F5344CB8AC3E}">
        <p14:creationId xmlns:p14="http://schemas.microsoft.com/office/powerpoint/2010/main" val="13663357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>
                <a:solidFill>
                  <a:srgbClr val="0070C0"/>
                </a:solidFill>
              </a:rPr>
              <a:t>Statistical Package for the Social Sciences 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ru-RU" i="1" dirty="0">
                <a:solidFill>
                  <a:srgbClr val="0070C0"/>
                </a:solidFill>
              </a:rPr>
              <a:t>Статистическая обработка и анализ данных </a:t>
            </a:r>
            <a:endParaRPr lang="ru-RU" dirty="0">
              <a:solidFill>
                <a:srgbClr val="0070C0"/>
              </a:solidFill>
            </a:endParaRPr>
          </a:p>
          <a:p>
            <a:pPr lvl="0"/>
            <a:r>
              <a:rPr lang="ru-RU" i="1" dirty="0">
                <a:solidFill>
                  <a:srgbClr val="0070C0"/>
                </a:solidFill>
              </a:rPr>
              <a:t>Лидер в области инновационных методов анализа данных </a:t>
            </a:r>
            <a:endParaRPr lang="ru-RU" dirty="0">
              <a:solidFill>
                <a:srgbClr val="0070C0"/>
              </a:solidFill>
            </a:endParaRPr>
          </a:p>
          <a:p>
            <a:pPr lvl="0"/>
            <a:r>
              <a:rPr lang="ru-RU" i="1" dirty="0">
                <a:solidFill>
                  <a:srgbClr val="0070C0"/>
                </a:solidFill>
              </a:rPr>
              <a:t>Наличие более  14  дополнительных модулей</a:t>
            </a:r>
            <a:endParaRPr lang="ru-RU" dirty="0">
              <a:solidFill>
                <a:srgbClr val="0070C0"/>
              </a:solidFill>
            </a:endParaRPr>
          </a:p>
          <a:p>
            <a:pPr lvl="0"/>
            <a:r>
              <a:rPr lang="ru-RU" i="1" dirty="0">
                <a:solidFill>
                  <a:srgbClr val="0070C0"/>
                </a:solidFill>
              </a:rPr>
              <a:t>Систематическое обновление (внедрение новых функций)</a:t>
            </a:r>
            <a:endParaRPr lang="ru-RU" dirty="0">
              <a:solidFill>
                <a:srgbClr val="0070C0"/>
              </a:solidFill>
            </a:endParaRPr>
          </a:p>
          <a:p>
            <a:pPr lvl="0"/>
            <a:r>
              <a:rPr lang="ru-RU" i="1" dirty="0">
                <a:solidFill>
                  <a:srgbClr val="0070C0"/>
                </a:solidFill>
              </a:rPr>
              <a:t>Универсальность (применение в более чем 30 профессиональных сферах) </a:t>
            </a:r>
            <a:endParaRPr lang="ru-RU" dirty="0">
              <a:solidFill>
                <a:srgbClr val="0070C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928011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/>
              <a:t>История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136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26" name="AutoShape 2" descr="upload.wikimedia.org/wikipedia/commons/7/78/SPS...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upload.wikimedia.org/wikipedia/commons/7/78/SPS...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0" name="Picture 6" descr="SPSS An IBM Company logo.sv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239136" y="0"/>
            <a:ext cx="2428864" cy="2428868"/>
          </a:xfrm>
          <a:prstGeom prst="rect">
            <a:avLst/>
          </a:prstGeom>
          <a:noFill/>
        </p:spPr>
      </p:pic>
      <p:sp>
        <p:nvSpPr>
          <p:cNvPr id="9" name="Скругленный прямоугольник 8"/>
          <p:cNvSpPr/>
          <p:nvPr/>
        </p:nvSpPr>
        <p:spPr>
          <a:xfrm>
            <a:off x="7667636" y="4786322"/>
            <a:ext cx="1214446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1992 </a:t>
            </a:r>
          </a:p>
          <a:p>
            <a:pPr algn="ctr"/>
            <a:r>
              <a:rPr lang="kk-KZ" dirty="0"/>
              <a:t>Для </a:t>
            </a:r>
            <a:r>
              <a:rPr lang="en-US" dirty="0"/>
              <a:t>Windows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763004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90525"/>
            <a:ext cx="10887075" cy="1200136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0070C0"/>
                </a:solidFill>
              </a:rPr>
              <a:t>Методы статистической обработки информации:</a:t>
            </a:r>
            <a:br>
              <a:rPr lang="ru-RU" dirty="0">
                <a:solidFill>
                  <a:srgbClr val="0070C0"/>
                </a:solidFill>
              </a:rPr>
            </a:b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36648" y="1357298"/>
            <a:ext cx="8153400" cy="4738702"/>
          </a:xfrm>
        </p:spPr>
        <p:txBody>
          <a:bodyPr>
            <a:noAutofit/>
          </a:bodyPr>
          <a:lstStyle/>
          <a:p>
            <a:r>
              <a:rPr lang="ru-RU" sz="2000" dirty="0">
                <a:solidFill>
                  <a:srgbClr val="0070C0"/>
                </a:solidFill>
              </a:rPr>
              <a:t>суммарные статистики по отдельным переменным;</a:t>
            </a:r>
          </a:p>
          <a:p>
            <a:r>
              <a:rPr lang="ru-RU" sz="2000" dirty="0">
                <a:solidFill>
                  <a:srgbClr val="0070C0"/>
                </a:solidFill>
              </a:rPr>
              <a:t>частоты, суммарные статистики и графики для произвольного числа переменных;</a:t>
            </a:r>
          </a:p>
          <a:p>
            <a:r>
              <a:rPr lang="ru-RU" sz="2000" dirty="0">
                <a:solidFill>
                  <a:srgbClr val="0070C0"/>
                </a:solidFill>
              </a:rPr>
              <a:t>построение N-мерных таблиц сопряженности и получение мер связи; средние, стандартные отклонения и суммы по группам;</a:t>
            </a:r>
          </a:p>
          <a:p>
            <a:r>
              <a:rPr lang="ru-RU" sz="2000" dirty="0">
                <a:solidFill>
                  <a:srgbClr val="0070C0"/>
                </a:solidFill>
              </a:rPr>
              <a:t>дисперсионный анализ и множественные сравнения;</a:t>
            </a:r>
          </a:p>
          <a:p>
            <a:r>
              <a:rPr lang="ru-RU" sz="2000" dirty="0">
                <a:solidFill>
                  <a:srgbClr val="0070C0"/>
                </a:solidFill>
              </a:rPr>
              <a:t>корреляционный анализ; </a:t>
            </a:r>
            <a:r>
              <a:rPr lang="ru-RU" sz="2000" dirty="0" err="1">
                <a:solidFill>
                  <a:srgbClr val="0070C0"/>
                </a:solidFill>
              </a:rPr>
              <a:t>дискриминантный</a:t>
            </a:r>
            <a:r>
              <a:rPr lang="ru-RU" sz="2000" dirty="0">
                <a:solidFill>
                  <a:srgbClr val="0070C0"/>
                </a:solidFill>
              </a:rPr>
              <a:t> анализ; однофакторный дисперсионный анализ;</a:t>
            </a:r>
          </a:p>
          <a:p>
            <a:r>
              <a:rPr lang="ru-RU" sz="2000" dirty="0">
                <a:solidFill>
                  <a:srgbClr val="0070C0"/>
                </a:solidFill>
              </a:rPr>
              <a:t>общая линейная модель дисперсионного анализа (GLM);</a:t>
            </a:r>
          </a:p>
          <a:p>
            <a:r>
              <a:rPr lang="ru-RU" sz="2000" dirty="0">
                <a:solidFill>
                  <a:srgbClr val="0070C0"/>
                </a:solidFill>
              </a:rPr>
              <a:t>факторный анализ;</a:t>
            </a:r>
          </a:p>
          <a:p>
            <a:r>
              <a:rPr lang="ru-RU" sz="2000" dirty="0">
                <a:solidFill>
                  <a:srgbClr val="0070C0"/>
                </a:solidFill>
              </a:rPr>
              <a:t>кластерный анализ;</a:t>
            </a:r>
          </a:p>
          <a:p>
            <a:r>
              <a:rPr lang="ru-RU" sz="2000" dirty="0">
                <a:solidFill>
                  <a:srgbClr val="0070C0"/>
                </a:solidFill>
              </a:rPr>
              <a:t>иерархический кластерный анализ;</a:t>
            </a:r>
          </a:p>
          <a:p>
            <a:r>
              <a:rPr lang="ru-RU" sz="2000" dirty="0">
                <a:solidFill>
                  <a:srgbClr val="0070C0"/>
                </a:solidFill>
              </a:rPr>
              <a:t>многомерный дисперсионный анализ; непараметрические тесты; множественная регрессия;</a:t>
            </a:r>
          </a:p>
          <a:p>
            <a:r>
              <a:rPr lang="ru-RU" sz="2000" dirty="0"/>
              <a:t>и т.д.</a:t>
            </a:r>
          </a:p>
          <a:p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325890295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 </a:t>
            </a:r>
            <a:r>
              <a:rPr lang="ru-RU" b="1" u="sng" dirty="0" err="1">
                <a:hlinkClick r:id="rId2" tooltip="Microsoft Office"/>
              </a:rPr>
              <a:t>Microsoft</a:t>
            </a:r>
            <a:r>
              <a:rPr lang="ru-RU" b="1" u="sng" dirty="0">
                <a:hlinkClick r:id="rId2" tooltip="Microsoft Office"/>
              </a:rPr>
              <a:t> </a:t>
            </a:r>
            <a:r>
              <a:rPr lang="ru-RU" b="1" u="sng" dirty="0" err="1">
                <a:hlinkClick r:id="rId2" tooltip="Microsoft Office"/>
              </a:rPr>
              <a:t>Office</a:t>
            </a:r>
            <a:r>
              <a:rPr lang="ru-RU" b="1" dirty="0"/>
              <a:t> </a:t>
            </a:r>
            <a:r>
              <a:rPr lang="ru-RU" b="1" dirty="0" err="1"/>
              <a:t>Excel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— </a:t>
            </a:r>
            <a:r>
              <a:rPr lang="ru-RU" u="sng" dirty="0">
                <a:hlinkClick r:id="rId3" tooltip="Компьютерная программа"/>
              </a:rPr>
              <a:t>программа</a:t>
            </a:r>
            <a:r>
              <a:rPr lang="ru-RU" dirty="0"/>
              <a:t> для работы с </a:t>
            </a:r>
            <a:r>
              <a:rPr lang="ru-RU" u="sng" dirty="0">
                <a:hlinkClick r:id="rId4" tooltip="Электронная таблица"/>
              </a:rPr>
              <a:t>электронными таблицами</a:t>
            </a:r>
            <a:r>
              <a:rPr lang="ru-RU" dirty="0"/>
              <a:t>, созданная корпорацией </a:t>
            </a:r>
            <a:r>
              <a:rPr lang="ru-RU" u="sng" dirty="0" err="1">
                <a:hlinkClick r:id="rId5" tooltip="Microsoft"/>
              </a:rPr>
              <a:t>Microsoft</a:t>
            </a:r>
            <a:r>
              <a:rPr lang="ru-RU" dirty="0"/>
              <a:t> для </a:t>
            </a:r>
            <a:r>
              <a:rPr lang="ru-RU" u="sng" dirty="0" err="1">
                <a:hlinkClick r:id="rId6" tooltip="Microsoft Windows"/>
              </a:rPr>
              <a:t>MicrosoftWindows</a:t>
            </a:r>
            <a:r>
              <a:rPr lang="ru-RU" dirty="0"/>
              <a:t>, </a:t>
            </a:r>
            <a:r>
              <a:rPr lang="ru-RU" u="sng" dirty="0" err="1">
                <a:hlinkClick r:id="rId7" tooltip="Windows NT"/>
              </a:rPr>
              <a:t>Windows</a:t>
            </a:r>
            <a:r>
              <a:rPr lang="ru-RU" u="sng" dirty="0">
                <a:hlinkClick r:id="rId7" tooltip="Windows NT"/>
              </a:rPr>
              <a:t> NT</a:t>
            </a:r>
            <a:r>
              <a:rPr lang="ru-RU" dirty="0"/>
              <a:t> и </a:t>
            </a:r>
            <a:r>
              <a:rPr lang="ru-RU" u="sng" dirty="0" err="1">
                <a:hlinkClick r:id="rId8" tooltip="Mac OS"/>
              </a:rPr>
              <a:t>Mac</a:t>
            </a:r>
            <a:r>
              <a:rPr lang="ru-RU" u="sng" dirty="0">
                <a:hlinkClick r:id="rId8" tooltip="Mac OS"/>
              </a:rPr>
              <a:t> OS</a:t>
            </a:r>
            <a:r>
              <a:rPr lang="ru-RU" dirty="0"/>
              <a:t>, а также </a:t>
            </a:r>
            <a:r>
              <a:rPr lang="ru-RU" u="sng" dirty="0" err="1">
                <a:hlinkClick r:id="rId9" tooltip="Android"/>
              </a:rPr>
              <a:t>Android</a:t>
            </a:r>
            <a:r>
              <a:rPr lang="ru-RU" dirty="0"/>
              <a:t>, </a:t>
            </a:r>
            <a:r>
              <a:rPr lang="ru-RU" u="sng" dirty="0" err="1">
                <a:hlinkClick r:id="rId10" tooltip="IOS"/>
              </a:rPr>
              <a:t>iOS</a:t>
            </a:r>
            <a:r>
              <a:rPr lang="ru-RU" dirty="0"/>
              <a:t> и </a:t>
            </a:r>
            <a:r>
              <a:rPr lang="ru-RU" u="sng" dirty="0" err="1">
                <a:hlinkClick r:id="rId11" tooltip="Windows Phone"/>
              </a:rPr>
              <a:t>WindowsPhone</a:t>
            </a:r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3095604" y="4714884"/>
          <a:ext cx="6096000" cy="16033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  <p:extLst>
      <p:ext uri="{BB962C8B-B14F-4D97-AF65-F5344CB8AC3E}">
        <p14:creationId xmlns:p14="http://schemas.microsoft.com/office/powerpoint/2010/main" val="2694729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4951" y="0"/>
            <a:ext cx="9720072" cy="754187"/>
          </a:xfrm>
        </p:spPr>
        <p:txBody>
          <a:bodyPr/>
          <a:lstStyle/>
          <a:p>
            <a:r>
              <a:rPr lang="ru-RU" dirty="0"/>
              <a:t>Переменные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1341990" y="938853"/>
          <a:ext cx="9720262" cy="31746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150770" y="569521"/>
            <a:ext cx="73884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Выявление причинно-следственной связи, т.е. А – причина, Б - следствие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3962689"/>
            <a:ext cx="759202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Могут выступать – характеристики заданий (</a:t>
            </a:r>
            <a:r>
              <a:rPr lang="ru-RU" dirty="0" err="1"/>
              <a:t>бихевиор.стимулов</a:t>
            </a:r>
            <a:r>
              <a:rPr lang="ru-RU" dirty="0"/>
              <a:t>)</a:t>
            </a:r>
          </a:p>
          <a:p>
            <a:r>
              <a:rPr lang="ru-RU" dirty="0"/>
              <a:t>Особенности ситуации (внешние условия)/</a:t>
            </a:r>
            <a:r>
              <a:rPr lang="ru-RU" dirty="0" err="1"/>
              <a:t>физ.параметры</a:t>
            </a:r>
            <a:r>
              <a:rPr lang="ru-RU" dirty="0"/>
              <a:t> – </a:t>
            </a:r>
            <a:r>
              <a:rPr lang="ru-RU" dirty="0" err="1"/>
              <a:t>помещ</a:t>
            </a:r>
            <a:r>
              <a:rPr lang="ru-RU" dirty="0"/>
              <a:t>, 								температура, 	мебель…; особенности общения,</a:t>
            </a:r>
          </a:p>
          <a:p>
            <a:r>
              <a:rPr lang="ru-RU" dirty="0"/>
              <a:t>						взаимодействия</a:t>
            </a:r>
          </a:p>
          <a:p>
            <a:r>
              <a:rPr lang="ru-RU" dirty="0"/>
              <a:t>Управляемые особенности (состояния) испытуемого (переменные </a:t>
            </a:r>
          </a:p>
          <a:p>
            <a:r>
              <a:rPr lang="ru-RU" dirty="0"/>
              <a:t>						организма – возраст, пол, интеллект)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075615" y="3962689"/>
            <a:ext cx="375795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Вербальное/невербальное </a:t>
            </a:r>
          </a:p>
          <a:p>
            <a:r>
              <a:rPr lang="ru-RU" dirty="0"/>
              <a:t>поведение, т.е. число ошибок, </a:t>
            </a:r>
          </a:p>
          <a:p>
            <a:r>
              <a:rPr lang="ru-RU" dirty="0"/>
              <a:t>время на решение задачи, </a:t>
            </a:r>
          </a:p>
          <a:p>
            <a:r>
              <a:rPr lang="ru-RU" dirty="0"/>
              <a:t>измерение мимики, </a:t>
            </a:r>
            <a:r>
              <a:rPr lang="ru-RU" dirty="0" err="1"/>
              <a:t>двигат.реакции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7372472" y="5163018"/>
            <a:ext cx="433346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>
                <a:solidFill>
                  <a:srgbClr val="FF0000"/>
                </a:solidFill>
              </a:rPr>
              <a:t>Требования к параметрам регистрации:</a:t>
            </a:r>
          </a:p>
          <a:p>
            <a:r>
              <a:rPr lang="ru-RU" dirty="0"/>
              <a:t>Точность,</a:t>
            </a:r>
          </a:p>
          <a:p>
            <a:r>
              <a:rPr lang="ru-RU" dirty="0"/>
              <a:t>Длительность –скорость выполнения, скорость действия</a:t>
            </a:r>
          </a:p>
          <a:p>
            <a:r>
              <a:rPr lang="ru-RU" dirty="0"/>
              <a:t>Темп/частота действий</a:t>
            </a:r>
          </a:p>
          <a:p>
            <a:r>
              <a:rPr lang="ru-RU" dirty="0"/>
              <a:t>Продуктивность</a:t>
            </a:r>
          </a:p>
        </p:txBody>
      </p:sp>
    </p:spTree>
    <p:extLst>
      <p:ext uri="{BB962C8B-B14F-4D97-AF65-F5344CB8AC3E}">
        <p14:creationId xmlns:p14="http://schemas.microsoft.com/office/powerpoint/2010/main" val="381163012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Литература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816864" y="1600200"/>
            <a:ext cx="10871200" cy="5141168"/>
          </a:xfrm>
        </p:spPr>
        <p:txBody>
          <a:bodyPr>
            <a:normAutofit fontScale="92500"/>
          </a:bodyPr>
          <a:lstStyle/>
          <a:p>
            <a:r>
              <a:rPr lang="ru-RU" dirty="0"/>
              <a:t>Новикова Н.В., Новиков А.И. Математические методы в психологии. – М., 2015 (</a:t>
            </a:r>
            <a:r>
              <a:rPr lang="en-US" dirty="0" err="1"/>
              <a:t>Exel</a:t>
            </a:r>
            <a:r>
              <a:rPr lang="en-US" dirty="0"/>
              <a:t> </a:t>
            </a:r>
            <a:r>
              <a:rPr lang="kk-KZ" dirty="0"/>
              <a:t>и </a:t>
            </a:r>
            <a:r>
              <a:rPr lang="en-US" dirty="0"/>
              <a:t>SPSS</a:t>
            </a:r>
            <a:r>
              <a:rPr lang="ru-RU" dirty="0"/>
              <a:t>)</a:t>
            </a:r>
          </a:p>
          <a:p>
            <a:r>
              <a:rPr lang="ru-RU" dirty="0" err="1"/>
              <a:t>Наследов</a:t>
            </a:r>
            <a:r>
              <a:rPr lang="ru-RU" dirty="0"/>
              <a:t> А.Д. Математические методы психологического исследования. Анализ и интерпретация данных. – СПб: Речь, 2006.</a:t>
            </a:r>
          </a:p>
          <a:p>
            <a:r>
              <a:rPr lang="ru-RU" dirty="0"/>
              <a:t>Гребенникова, И. В. Методы математической обработки экспериментальных данных: учебно-методическое пособие / И. В. Гребенникова. — Екатеринбург : Изд-во Урал. ун-та, 2015. — 124 с.</a:t>
            </a:r>
          </a:p>
          <a:p>
            <a:r>
              <a:rPr lang="kk-KZ" dirty="0"/>
              <a:t>Болтаева Ә.М. Психологиялық ғылыми зерттеулерді ұйымдастыру: оқу құралы. – Алматы, 2015. – 122 б.</a:t>
            </a:r>
          </a:p>
          <a:p>
            <a:endParaRPr lang="en-US" dirty="0"/>
          </a:p>
          <a:p>
            <a:r>
              <a:rPr lang="kk-KZ" dirty="0"/>
              <a:t>Наследов А</a:t>
            </a:r>
            <a:r>
              <a:rPr lang="ru-RU" dirty="0"/>
              <a:t>.Д.</a:t>
            </a:r>
            <a:endParaRPr lang="en-US" dirty="0"/>
          </a:p>
          <a:p>
            <a:r>
              <a:rPr lang="en-US" dirty="0">
                <a:hlinkClick r:id="rId2"/>
              </a:rPr>
              <a:t>https://ru.coursera.org/lecture/matematicheskiye-metody-v-psikhologii/vidieo-1-1-istorichieskii-ekskurs-chast-1-cvNdE</a:t>
            </a:r>
            <a:endParaRPr lang="ru-RU" dirty="0"/>
          </a:p>
          <a:p>
            <a:endParaRPr lang="ru-RU" dirty="0"/>
          </a:p>
          <a:p>
            <a:r>
              <a:rPr lang="en-US" dirty="0">
                <a:hlinkClick r:id="rId3"/>
              </a:rPr>
              <a:t>https://www.youtube.com/watch?v=ze_ZzjNJw9Y&amp;t=71s&amp;ab_channel=statisticmethod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00107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19175" y="214290"/>
            <a:ext cx="9163021" cy="1066800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7030A0"/>
                </a:solidFill>
              </a:rPr>
              <a:t>Измерение и </a:t>
            </a:r>
            <a:r>
              <a:rPr lang="ru-RU" dirty="0" err="1">
                <a:solidFill>
                  <a:srgbClr val="7030A0"/>
                </a:solidFill>
              </a:rPr>
              <a:t>шкалирование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895350" y="1565564"/>
            <a:ext cx="10382250" cy="5008972"/>
          </a:xfrm>
        </p:spPr>
        <p:txBody>
          <a:bodyPr>
            <a:normAutofit lnSpcReduction="10000"/>
          </a:bodyPr>
          <a:lstStyle/>
          <a:p>
            <a:r>
              <a:rPr lang="ru-RU" b="1" dirty="0"/>
              <a:t>Измерение</a:t>
            </a:r>
            <a:r>
              <a:rPr lang="ru-RU" dirty="0"/>
              <a:t> – это приписывание числовых форм объектам или событиям в соответствии с определенными правилами</a:t>
            </a:r>
          </a:p>
          <a:p>
            <a:endParaRPr lang="ru-RU" dirty="0"/>
          </a:p>
          <a:p>
            <a:r>
              <a:rPr lang="ru-RU" b="1" i="1" dirty="0" err="1"/>
              <a:t>Шкалирование</a:t>
            </a:r>
            <a:r>
              <a:rPr lang="ru-RU" b="1" dirty="0"/>
              <a:t> </a:t>
            </a:r>
            <a:r>
              <a:rPr lang="ru-RU" dirty="0"/>
              <a:t>– это метод исследования, позволяющий введение цифровых показателей (шкалы) в оценку отдельных сторон психологических , социальных явлений.</a:t>
            </a:r>
          </a:p>
          <a:p>
            <a:endParaRPr lang="ru-RU" dirty="0"/>
          </a:p>
          <a:p>
            <a:pPr marL="0" indent="0">
              <a:buNone/>
            </a:pPr>
            <a:r>
              <a:rPr lang="ru-RU" dirty="0"/>
              <a:t>Шкал измерения: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dirty="0"/>
              <a:t>номинативная, или номинальная, или шкала наименований;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dirty="0"/>
              <a:t>порядковая, или ординальная шкала;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dirty="0"/>
              <a:t>интервальная, или шкала равных интервалов;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dirty="0"/>
              <a:t>шкала равных отношений.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4893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rgbClr val="7030A0"/>
                </a:solidFill>
              </a:rPr>
              <a:t>Типы шкал</a:t>
            </a:r>
            <a:br>
              <a:rPr lang="ru-RU" dirty="0"/>
            </a:br>
            <a:r>
              <a:rPr lang="ru-RU" sz="6000" b="1" dirty="0">
                <a:solidFill>
                  <a:srgbClr val="FF0000"/>
                </a:solidFill>
              </a:rPr>
              <a:t>4</a:t>
            </a:r>
            <a:r>
              <a:rPr lang="ru-RU" dirty="0"/>
              <a:t> типа шкал измерения: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1) номинативная, или номинальная, или шкала наименований;</a:t>
            </a:r>
          </a:p>
          <a:p>
            <a:r>
              <a:rPr lang="ru-RU" dirty="0"/>
              <a:t>2) порядковая, или ординальная, шкала;</a:t>
            </a:r>
          </a:p>
          <a:p>
            <a:r>
              <a:rPr lang="ru-RU" dirty="0"/>
              <a:t>3) интервальная, или шкала равных интервалов;</a:t>
            </a:r>
          </a:p>
          <a:p>
            <a:r>
              <a:rPr lang="ru-RU" dirty="0"/>
              <a:t>4) шкала равных отношений.</a:t>
            </a:r>
          </a:p>
          <a:p>
            <a:endParaRPr lang="ru-RU" dirty="0"/>
          </a:p>
          <a:p>
            <a:r>
              <a:rPr lang="en-US"/>
              <a:t>https://www.youtube.com/watch?v=LrK4w5a5Dkk&amp;ab_channel=%D0%92%D0%BB%D0%B0%D0%B4%D0%B8%D0%BC%D0%B8%D1%80%D0%97%D0%B2%D0%BE%D0%BD%D0%BE%D0%B2%D1%81%D0%BA%D0%B8%D0%B9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527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0070C0"/>
                </a:solidFill>
              </a:rPr>
              <a:t>Номинативная шкала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800" b="1" dirty="0">
                <a:solidFill>
                  <a:srgbClr val="0070C0"/>
                </a:solidFill>
              </a:rPr>
              <a:t>Номинативная шкала </a:t>
            </a:r>
            <a:r>
              <a:rPr lang="ru-RU" sz="2800" dirty="0">
                <a:solidFill>
                  <a:srgbClr val="0070C0"/>
                </a:solidFill>
              </a:rPr>
              <a:t>– это шкала, классифицирующая по названию: </a:t>
            </a:r>
            <a:r>
              <a:rPr lang="en-US" sz="2800" dirty="0" err="1">
                <a:solidFill>
                  <a:srgbClr val="0070C0"/>
                </a:solidFill>
              </a:rPr>
              <a:t>nomen</a:t>
            </a:r>
            <a:r>
              <a:rPr lang="ru-RU" sz="2800" dirty="0">
                <a:solidFill>
                  <a:srgbClr val="0070C0"/>
                </a:solidFill>
              </a:rPr>
              <a:t> (лат.) – имя, название.</a:t>
            </a:r>
          </a:p>
          <a:p>
            <a:endParaRPr lang="ru-RU" sz="2800" dirty="0">
              <a:solidFill>
                <a:srgbClr val="0070C0"/>
              </a:solidFill>
            </a:endParaRPr>
          </a:p>
          <a:p>
            <a:r>
              <a:rPr lang="ru-RU" sz="2800" dirty="0">
                <a:solidFill>
                  <a:srgbClr val="0070C0"/>
                </a:solidFill>
              </a:rPr>
              <a:t>Используется для классификации или идентификации объектов (группировки по классам, каждому из которых приписывается число) </a:t>
            </a:r>
          </a:p>
          <a:p>
            <a:endParaRPr lang="ru-RU" sz="2800" dirty="0">
              <a:solidFill>
                <a:srgbClr val="0070C0"/>
              </a:solidFill>
            </a:endParaRPr>
          </a:p>
          <a:p>
            <a:r>
              <a:rPr lang="ru-RU" sz="2800" dirty="0">
                <a:solidFill>
                  <a:srgbClr val="0070C0"/>
                </a:solidFill>
              </a:rPr>
              <a:t>Примеры: пол, семейное положение, национальность, религиозная принадлежность, место рождения 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096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52596" y="214290"/>
            <a:ext cx="8229600" cy="1066800"/>
          </a:xfrm>
        </p:spPr>
        <p:txBody>
          <a:bodyPr/>
          <a:lstStyle/>
          <a:p>
            <a:r>
              <a:rPr lang="ru-RU" b="1" dirty="0">
                <a:solidFill>
                  <a:srgbClr val="0070C0"/>
                </a:solidFill>
              </a:rPr>
              <a:t>Порядковая шкала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50190" y="1654721"/>
            <a:ext cx="9232006" cy="5074363"/>
          </a:xfrm>
        </p:spPr>
        <p:txBody>
          <a:bodyPr>
            <a:normAutofit lnSpcReduction="10000"/>
          </a:bodyPr>
          <a:lstStyle/>
          <a:p>
            <a:r>
              <a:rPr lang="ru-RU" b="1" dirty="0">
                <a:solidFill>
                  <a:srgbClr val="0070C0"/>
                </a:solidFill>
              </a:rPr>
              <a:t>Порядковая шкала - </a:t>
            </a:r>
            <a:r>
              <a:rPr lang="ru-RU" dirty="0">
                <a:solidFill>
                  <a:srgbClr val="0070C0"/>
                </a:solidFill>
              </a:rPr>
              <a:t>это шкала, классифицирующая по принципу "больше - меньше". </a:t>
            </a:r>
          </a:p>
          <a:p>
            <a:endParaRPr lang="ru-RU" dirty="0">
              <a:solidFill>
                <a:srgbClr val="0070C0"/>
              </a:solidFill>
            </a:endParaRPr>
          </a:p>
          <a:p>
            <a:pPr algn="just">
              <a:lnSpc>
                <a:spcPct val="90000"/>
              </a:lnSpc>
            </a:pPr>
            <a:r>
              <a:rPr lang="ru-RU" dirty="0">
                <a:solidFill>
                  <a:srgbClr val="0070C0"/>
                </a:solidFill>
              </a:rPr>
              <a:t>Присутствует  упорядоченность, но отсутствуют атрибуты интервальности и нулевой точки</a:t>
            </a:r>
          </a:p>
          <a:p>
            <a:pPr>
              <a:lnSpc>
                <a:spcPct val="90000"/>
              </a:lnSpc>
            </a:pPr>
            <a:r>
              <a:rPr lang="ru-RU" dirty="0">
                <a:solidFill>
                  <a:srgbClr val="0070C0"/>
                </a:solidFill>
              </a:rPr>
              <a:t>Результатом измерений в порядковой шкале является упорядочение объектов </a:t>
            </a:r>
          </a:p>
          <a:p>
            <a:pPr>
              <a:lnSpc>
                <a:spcPct val="90000"/>
              </a:lnSpc>
            </a:pPr>
            <a:endParaRPr lang="ru-RU" dirty="0">
              <a:solidFill>
                <a:srgbClr val="0070C0"/>
              </a:solidFill>
            </a:endParaRPr>
          </a:p>
          <a:p>
            <a:pPr>
              <a:lnSpc>
                <a:spcPct val="90000"/>
              </a:lnSpc>
            </a:pPr>
            <a:r>
              <a:rPr lang="ru-RU" i="1" dirty="0">
                <a:solidFill>
                  <a:srgbClr val="0070C0"/>
                </a:solidFill>
              </a:rPr>
              <a:t>Пример 1. </a:t>
            </a:r>
            <a:r>
              <a:rPr lang="ru-RU" dirty="0">
                <a:solidFill>
                  <a:srgbClr val="0070C0"/>
                </a:solidFill>
              </a:rPr>
              <a:t>Социально-экономический статус определяется в следующих категориях: 1) «верхний класс»; 2) «средний класс»; 3) «низший класс»  </a:t>
            </a:r>
          </a:p>
          <a:p>
            <a:endParaRPr lang="ru-RU" dirty="0">
              <a:solidFill>
                <a:srgbClr val="0070C0"/>
              </a:solidFill>
            </a:endParaRPr>
          </a:p>
          <a:p>
            <a:r>
              <a:rPr lang="ru-RU" dirty="0">
                <a:solidFill>
                  <a:srgbClr val="0070C0"/>
                </a:solidFill>
              </a:rPr>
              <a:t>В порядковой шкале должно быть не менее трех классов, например "положительная реакция - нейтральная реакция – отрицательная реакция"</a:t>
            </a:r>
          </a:p>
        </p:txBody>
      </p:sp>
    </p:spTree>
    <p:extLst>
      <p:ext uri="{BB962C8B-B14F-4D97-AF65-F5344CB8AC3E}">
        <p14:creationId xmlns:p14="http://schemas.microsoft.com/office/powerpoint/2010/main" val="26112212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0070C0"/>
                </a:solidFill>
              </a:rPr>
              <a:t>Задание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>
                <a:solidFill>
                  <a:srgbClr val="0070C0"/>
                </a:solidFill>
              </a:rPr>
              <a:t>Использование многих операций с порядковыми данными (например вычисление среднего арифметического) математически некорректно </a:t>
            </a:r>
          </a:p>
          <a:p>
            <a:endParaRPr lang="ru-RU" dirty="0">
              <a:solidFill>
                <a:srgbClr val="0070C0"/>
              </a:solidFill>
            </a:endParaRPr>
          </a:p>
          <a:p>
            <a:r>
              <a:rPr lang="ru-RU" dirty="0">
                <a:solidFill>
                  <a:srgbClr val="0070C0"/>
                </a:solidFill>
              </a:rPr>
              <a:t>Выстроить ряд для работы как с порядковой шкалой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940028" y="4250028"/>
          <a:ext cx="8298504" cy="1174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73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73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73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73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73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373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3731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3731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809152">
                <a:tc>
                  <a:txBody>
                    <a:bodyPr/>
                    <a:lstStyle/>
                    <a:p>
                      <a:r>
                        <a:rPr lang="ru-RU" dirty="0"/>
                        <a:t>Алмаз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Алексей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Ерлан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Роза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Айжан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Арай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Елена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Борис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5552">
                <a:tc>
                  <a:txBody>
                    <a:bodyPr/>
                    <a:lstStyle/>
                    <a:p>
                      <a:r>
                        <a:rPr lang="ru-RU" dirty="0"/>
                        <a:t>10 мин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15 мин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20 мин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15 мин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20 мин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22 мин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21 мин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11 мин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47929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43546" y="519545"/>
            <a:ext cx="8229600" cy="1066800"/>
          </a:xfrm>
        </p:spPr>
        <p:txBody>
          <a:bodyPr/>
          <a:lstStyle/>
          <a:p>
            <a:r>
              <a:rPr lang="ru-RU" b="1" dirty="0">
                <a:solidFill>
                  <a:srgbClr val="7030A0"/>
                </a:solidFill>
              </a:rPr>
              <a:t>Интервальная шкала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981200" y="1814947"/>
            <a:ext cx="8229600" cy="4759591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70C0"/>
                </a:solidFill>
              </a:rPr>
              <a:t>Интервальная шкала - </a:t>
            </a:r>
            <a:r>
              <a:rPr lang="ru-RU" dirty="0">
                <a:solidFill>
                  <a:srgbClr val="0070C0"/>
                </a:solidFill>
              </a:rPr>
              <a:t>это шкала, классифицирующая по принципу "больше на определенное количество единиц – меньше на определенное количество  единиц". </a:t>
            </a:r>
          </a:p>
          <a:p>
            <a:endParaRPr lang="ru-RU" dirty="0">
              <a:solidFill>
                <a:srgbClr val="0070C0"/>
              </a:solidFill>
            </a:endParaRPr>
          </a:p>
          <a:p>
            <a:pPr marL="274320" indent="-274320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>
                <a:solidFill>
                  <a:srgbClr val="0070C0"/>
                </a:solidFill>
              </a:rPr>
              <a:t>Присутствуют упорядоченность и интервальность, но нет нулевой точки</a:t>
            </a:r>
          </a:p>
          <a:p>
            <a:pPr marL="274320" indent="-274320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>
              <a:solidFill>
                <a:srgbClr val="0070C0"/>
              </a:solidFill>
            </a:endParaRPr>
          </a:p>
          <a:p>
            <a:pPr marL="274320" indent="-274320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>
                <a:solidFill>
                  <a:srgbClr val="0070C0"/>
                </a:solidFill>
              </a:rPr>
              <a:t>Исследуемому объекту присваивается число единиц измерения, пропорциональное выраженности измеряемого свойства</a:t>
            </a:r>
          </a:p>
          <a:p>
            <a:pPr marL="274320" indent="-274320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>
                <a:solidFill>
                  <a:srgbClr val="0070C0"/>
                </a:solidFill>
              </a:rPr>
              <a:t>Для интервальных шкал характерна произвольность выбора нулевой точки </a:t>
            </a:r>
            <a:r>
              <a:rPr lang="ru-RU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4458309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нтеграл">
  <a:themeElements>
    <a:clrScheme name="Интеграл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Интеграл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Интеграл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24</TotalTime>
  <Words>1771</Words>
  <Application>Microsoft Office PowerPoint</Application>
  <PresentationFormat>Широкоэкранный</PresentationFormat>
  <Paragraphs>250</Paragraphs>
  <Slides>30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9" baseType="lpstr">
      <vt:lpstr>Aptos</vt:lpstr>
      <vt:lpstr>Calibri</vt:lpstr>
      <vt:lpstr>Symbol</vt:lpstr>
      <vt:lpstr>Tw Cen MT</vt:lpstr>
      <vt:lpstr>Tw Cen MT Condensed</vt:lpstr>
      <vt:lpstr>Wingdings</vt:lpstr>
      <vt:lpstr>Wingdings 2</vt:lpstr>
      <vt:lpstr>Wingdings 3</vt:lpstr>
      <vt:lpstr>Интеграл</vt:lpstr>
      <vt:lpstr>Лекция 8  </vt:lpstr>
      <vt:lpstr>Вопросы </vt:lpstr>
      <vt:lpstr>Переменные</vt:lpstr>
      <vt:lpstr>Измерение и шкалирование</vt:lpstr>
      <vt:lpstr>Типы шкал 4 типа шкал измерения:</vt:lpstr>
      <vt:lpstr>Номинативная шкала</vt:lpstr>
      <vt:lpstr>Порядковая шкала</vt:lpstr>
      <vt:lpstr>Задание</vt:lpstr>
      <vt:lpstr>Интервальная шкала</vt:lpstr>
      <vt:lpstr>Шкала отношений </vt:lpstr>
      <vt:lpstr>Шкала отношений </vt:lpstr>
      <vt:lpstr>Меры центральной тенденции</vt:lpstr>
      <vt:lpstr>Презентация PowerPoint</vt:lpstr>
      <vt:lpstr>Презентация PowerPoint</vt:lpstr>
      <vt:lpstr>Используются три показателя среднего:   мода, медиана, среднее арифметическое </vt:lpstr>
      <vt:lpstr>Мультимодальность</vt:lpstr>
      <vt:lpstr>Презентация PowerPoint</vt:lpstr>
      <vt:lpstr>Медиана</vt:lpstr>
      <vt:lpstr>Определение медианы</vt:lpstr>
      <vt:lpstr>Среднее арифметическое (среднее, выборочное среднее)</vt:lpstr>
      <vt:lpstr>Отклонение от среднего</vt:lpstr>
      <vt:lpstr>Особенности мер центральной тенденции</vt:lpstr>
      <vt:lpstr>особенность</vt:lpstr>
      <vt:lpstr>повторим</vt:lpstr>
      <vt:lpstr>Средние величины в различных шкалах измерения</vt:lpstr>
      <vt:lpstr>Statistical Package for the Social Sciences </vt:lpstr>
      <vt:lpstr>История</vt:lpstr>
      <vt:lpstr>Методы статистической обработки информации: </vt:lpstr>
      <vt:lpstr> Microsoft Office Excel</vt:lpstr>
      <vt:lpstr>Литература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Мынбаева Айгерим</dc:creator>
  <cp:lastModifiedBy>Мынбаева Айгерим</cp:lastModifiedBy>
  <cp:revision>12</cp:revision>
  <dcterms:created xsi:type="dcterms:W3CDTF">2024-10-28T15:48:50Z</dcterms:created>
  <dcterms:modified xsi:type="dcterms:W3CDTF">2025-08-31T11:09:18Z</dcterms:modified>
</cp:coreProperties>
</file>